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Catamaran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Catamaran Thin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tamaran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Catamaran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atamaranThin-regular.fntdata"/><Relationship Id="rId25" Type="http://schemas.openxmlformats.org/officeDocument/2006/relationships/font" Target="fonts/Roboto-boldItalic.fntdata"/><Relationship Id="rId27" Type="http://schemas.openxmlformats.org/officeDocument/2006/relationships/font" Target="fonts/CatamaranThin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b8d9af103d_2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b8d9af103d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b8d9af103d_2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b8d9af103d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55300" y="1115325"/>
            <a:ext cx="7433400" cy="135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12" name="Google Shape;12;p2"/>
            <p:cNvSpPr/>
            <p:nvPr/>
          </p:nvSpPr>
          <p:spPr>
            <a:xfrm>
              <a:off x="387953" y="3203434"/>
              <a:ext cx="1506902" cy="1046402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5961" y="3203339"/>
              <a:ext cx="1387697" cy="1027233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4296" y="3203434"/>
              <a:ext cx="852487" cy="485578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94904" y="2489983"/>
              <a:ext cx="963930" cy="713456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16783" y="2071853"/>
              <a:ext cx="1372123" cy="1131588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88907" y="3203434"/>
              <a:ext cx="785813" cy="342887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47555" y="3203434"/>
              <a:ext cx="987313" cy="485530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33316" y="3203434"/>
              <a:ext cx="1359026" cy="913651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74719" y="2357234"/>
              <a:ext cx="958596" cy="846206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92342" y="2975558"/>
              <a:ext cx="530066" cy="227878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737741"/>
              <a:ext cx="464201" cy="465648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65190" y="3203434"/>
              <a:ext cx="378809" cy="485483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94904" y="2489983"/>
              <a:ext cx="794003" cy="713456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88756" y="3203434"/>
              <a:ext cx="940450" cy="428073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14492" y="2394856"/>
              <a:ext cx="629507" cy="808583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76675" y="2014492"/>
              <a:ext cx="1398460" cy="1189045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2918101"/>
              <a:ext cx="387952" cy="285382"/>
            </a:xfrm>
            <a:custGeom>
              <a:rect b="b" l="l" r="r" t="t"/>
              <a:pathLst>
                <a:path extrusionOk="0" h="380509" w="51727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29207" y="2252166"/>
              <a:ext cx="1366075" cy="951274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43679" y="1786473"/>
              <a:ext cx="1421463" cy="1416970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29350" y="3129663"/>
              <a:ext cx="93202" cy="73771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95330" y="3203434"/>
              <a:ext cx="919163" cy="285382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58547" y="3202435"/>
              <a:ext cx="1012412" cy="474733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1968308"/>
              <a:ext cx="9144000" cy="2220131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36" name="Google Shape;36;p2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dk1"/>
            </a:gs>
            <a:gs pos="49000">
              <a:schemeClr val="dk2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65" name="Google Shape;65;p3"/>
            <p:cNvSpPr/>
            <p:nvPr/>
          </p:nvSpPr>
          <p:spPr>
            <a:xfrm>
              <a:off x="387953" y="3203434"/>
              <a:ext cx="1506902" cy="1046402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55961" y="3203339"/>
              <a:ext cx="1387697" cy="1027233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296" y="3203434"/>
              <a:ext cx="852487" cy="485578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894904" y="2489983"/>
              <a:ext cx="963930" cy="713456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316783" y="2071853"/>
              <a:ext cx="1372123" cy="1131588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88907" y="3203434"/>
              <a:ext cx="785813" cy="342887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347555" y="3203434"/>
              <a:ext cx="987313" cy="485530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433316" y="3203434"/>
              <a:ext cx="1359026" cy="913651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474719" y="2357234"/>
              <a:ext cx="958596" cy="846206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792342" y="2975558"/>
              <a:ext cx="530066" cy="227878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2737741"/>
              <a:ext cx="464201" cy="465648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65190" y="3203434"/>
              <a:ext cx="378809" cy="485483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894904" y="2489983"/>
              <a:ext cx="794003" cy="713456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88756" y="3203434"/>
              <a:ext cx="940450" cy="428073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514492" y="2394856"/>
              <a:ext cx="629507" cy="808583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876675" y="2014492"/>
              <a:ext cx="1398460" cy="1189045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2918101"/>
              <a:ext cx="387952" cy="285382"/>
            </a:xfrm>
            <a:custGeom>
              <a:rect b="b" l="l" r="r" t="t"/>
              <a:pathLst>
                <a:path extrusionOk="0" h="380509" w="51727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229207" y="2252166"/>
              <a:ext cx="1366075" cy="951274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43679" y="1786473"/>
              <a:ext cx="1421463" cy="1416970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29350" y="3129663"/>
              <a:ext cx="93202" cy="73771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595330" y="3203434"/>
              <a:ext cx="919163" cy="285382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858547" y="3202435"/>
              <a:ext cx="1012412" cy="474733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1968308"/>
              <a:ext cx="9144000" cy="2220131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3"/>
          <p:cNvSpPr txBox="1"/>
          <p:nvPr>
            <p:ph type="ctrTitle"/>
          </p:nvPr>
        </p:nvSpPr>
        <p:spPr>
          <a:xfrm>
            <a:off x="855300" y="1114800"/>
            <a:ext cx="7433400" cy="10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3"/>
          <p:cNvSpPr txBox="1"/>
          <p:nvPr>
            <p:ph idx="1" type="subTitle"/>
          </p:nvPr>
        </p:nvSpPr>
        <p:spPr>
          <a:xfrm>
            <a:off x="855300" y="2117602"/>
            <a:ext cx="7433400" cy="3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90" name="Google Shape;90;p3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91" name="Google Shape;91;p3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1241875" y="1933200"/>
            <a:ext cx="6660300" cy="24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▹"/>
              <a:defRPr sz="3000"/>
            </a:lvl1pPr>
            <a:lvl2pPr indent="-419100" lvl="1" marL="914400" rtl="0" algn="ctr">
              <a:spcBef>
                <a:spcPts val="800"/>
              </a:spcBef>
              <a:spcAft>
                <a:spcPts val="0"/>
              </a:spcAft>
              <a:buSzPts val="3000"/>
              <a:buChar char="▸"/>
              <a:defRPr sz="3000"/>
            </a:lvl2pPr>
            <a:lvl3pPr indent="-419100" lvl="2" marL="1371600" rtl="0" algn="ctr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rtl="0" algn="ctr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20" name="Google Shape;120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“</a:t>
            </a:r>
            <a:endParaRPr sz="96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1" name="Google Shape;121;p4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2" name="Google Shape;122;p4"/>
          <p:cNvGrpSpPr/>
          <p:nvPr/>
        </p:nvGrpSpPr>
        <p:grpSpPr>
          <a:xfrm>
            <a:off x="218" y="260336"/>
            <a:ext cx="9143345" cy="1231682"/>
            <a:chOff x="218" y="898161"/>
            <a:chExt cx="9143345" cy="1231682"/>
          </a:xfrm>
        </p:grpSpPr>
        <p:sp>
          <p:nvSpPr>
            <p:cNvPr id="123" name="Google Shape;123;p4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138350" y="260325"/>
            <a:ext cx="8847940" cy="1250750"/>
            <a:chOff x="138350" y="260325"/>
            <a:chExt cx="8847940" cy="1250750"/>
          </a:xfrm>
        </p:grpSpPr>
        <p:sp>
          <p:nvSpPr>
            <p:cNvPr id="169" name="Google Shape;169;p4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6" name="Google Shape;196;p5"/>
          <p:cNvSpPr txBox="1"/>
          <p:nvPr>
            <p:ph idx="1" type="body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7" name="Google Shape;197;p5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8" name="Google Shape;198;p5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199" name="Google Shape;199;p5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5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245" name="Google Shape;245;p5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5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273" name="Google Shape;273;p6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6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19" name="Google Shape;319;p6"/>
          <p:cNvSpPr txBox="1"/>
          <p:nvPr>
            <p:ph idx="1" type="body"/>
          </p:nvPr>
        </p:nvSpPr>
        <p:spPr>
          <a:xfrm>
            <a:off x="1241825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0" name="Google Shape;320;p6"/>
          <p:cNvSpPr txBox="1"/>
          <p:nvPr>
            <p:ph idx="2" type="body"/>
          </p:nvPr>
        </p:nvSpPr>
        <p:spPr>
          <a:xfrm>
            <a:off x="4790250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1" name="Google Shape;321;p6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" name="Google Shape;322;p6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323" name="Google Shape;323;p6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6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7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351" name="Google Shape;351;p7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7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97" name="Google Shape;397;p7"/>
          <p:cNvSpPr txBox="1"/>
          <p:nvPr>
            <p:ph idx="1" type="body"/>
          </p:nvPr>
        </p:nvSpPr>
        <p:spPr>
          <a:xfrm>
            <a:off x="1241875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8" name="Google Shape;398;p7"/>
          <p:cNvSpPr txBox="1"/>
          <p:nvPr>
            <p:ph idx="2" type="body"/>
          </p:nvPr>
        </p:nvSpPr>
        <p:spPr>
          <a:xfrm>
            <a:off x="3534626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9" name="Google Shape;399;p7"/>
          <p:cNvSpPr txBox="1"/>
          <p:nvPr>
            <p:ph idx="3" type="body"/>
          </p:nvPr>
        </p:nvSpPr>
        <p:spPr>
          <a:xfrm>
            <a:off x="5827377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00" name="Google Shape;400;p7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1" name="Google Shape;401;p7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402" name="Google Shape;402;p7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7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8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430" name="Google Shape;430;p8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8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76" name="Google Shape;476;p8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7" name="Google Shape;477;p8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478" name="Google Shape;478;p8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"/>
          <p:cNvSpPr txBox="1"/>
          <p:nvPr>
            <p:ph idx="1" type="body"/>
          </p:nvPr>
        </p:nvSpPr>
        <p:spPr>
          <a:xfrm>
            <a:off x="855300" y="4253900"/>
            <a:ext cx="74334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700"/>
              <a:buNone/>
              <a:defRPr sz="1700"/>
            </a:lvl1pPr>
          </a:lstStyle>
          <a:p/>
        </p:txBody>
      </p:sp>
      <p:sp>
        <p:nvSpPr>
          <p:cNvPr id="505" name="Google Shape;505;p9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6" name="Google Shape;506;p9"/>
          <p:cNvGrpSpPr/>
          <p:nvPr/>
        </p:nvGrpSpPr>
        <p:grpSpPr>
          <a:xfrm>
            <a:off x="218" y="264561"/>
            <a:ext cx="9143345" cy="1231682"/>
            <a:chOff x="218" y="898161"/>
            <a:chExt cx="9143345" cy="1231682"/>
          </a:xfrm>
        </p:grpSpPr>
        <p:sp>
          <p:nvSpPr>
            <p:cNvPr id="507" name="Google Shape;507;p9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9"/>
          <p:cNvGrpSpPr/>
          <p:nvPr/>
        </p:nvGrpSpPr>
        <p:grpSpPr>
          <a:xfrm>
            <a:off x="138350" y="260325"/>
            <a:ext cx="8847940" cy="1250750"/>
            <a:chOff x="138350" y="260325"/>
            <a:chExt cx="8847940" cy="1250750"/>
          </a:xfrm>
        </p:grpSpPr>
        <p:sp>
          <p:nvSpPr>
            <p:cNvPr id="553" name="Google Shape;553;p9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0" name="Google Shape;580;p10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581" name="Google Shape;581;p10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10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627" name="Google Shape;627;p10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043577"/>
            </a:gs>
            <a:gs pos="21000">
              <a:srgbClr val="062550"/>
            </a:gs>
            <a:gs pos="61000">
              <a:schemeClr val="lt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▹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▸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2"/>
          <p:cNvSpPr txBox="1"/>
          <p:nvPr>
            <p:ph type="ctrTitle"/>
          </p:nvPr>
        </p:nvSpPr>
        <p:spPr>
          <a:xfrm>
            <a:off x="855300" y="644475"/>
            <a:ext cx="7433400" cy="140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WYNIKI ANKIETY -</a:t>
            </a:r>
            <a:br>
              <a:rPr lang="en"/>
            </a:br>
            <a:r>
              <a:rPr lang="en"/>
              <a:t>UCZENIE ZDALNE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1"/>
          <p:cNvSpPr txBox="1"/>
          <p:nvPr>
            <p:ph type="title"/>
          </p:nvPr>
        </p:nvSpPr>
        <p:spPr>
          <a:xfrm>
            <a:off x="921550" y="225025"/>
            <a:ext cx="7243800" cy="62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000"/>
              <a:buAutoNum type="arabicPeriod" startAt="9"/>
            </a:pPr>
            <a:r>
              <a:rPr lang="en">
                <a:solidFill>
                  <a:srgbClr val="00FFFF"/>
                </a:solidFill>
              </a:rPr>
              <a:t>JAKICH MATERIAŁÓW POTRZEBUJESZ DO NAUKI? JAKICH CI BRAKUJE?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822" name="Google Shape;822;p21"/>
          <p:cNvSpPr txBox="1"/>
          <p:nvPr/>
        </p:nvSpPr>
        <p:spPr>
          <a:xfrm>
            <a:off x="2838225" y="1189825"/>
            <a:ext cx="3247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*Brakuje mi lepszej jakości internetu. Ten, który mam obecnie przerywa mi na lekcjach.</a:t>
            </a:r>
            <a:br>
              <a:rPr lang="en" sz="22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</a:br>
            <a:r>
              <a:rPr lang="en" sz="22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*Brakuje mi myszki do laptopa</a:t>
            </a:r>
            <a:br>
              <a:rPr lang="en" sz="22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</a:br>
            <a:r>
              <a:rPr lang="en" sz="22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*Brakuje mi słuchawek </a:t>
            </a:r>
            <a:endParaRPr sz="22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2"/>
          <p:cNvSpPr txBox="1"/>
          <p:nvPr>
            <p:ph type="title"/>
          </p:nvPr>
        </p:nvSpPr>
        <p:spPr>
          <a:xfrm>
            <a:off x="1241875" y="455000"/>
            <a:ext cx="6660300" cy="61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10. CZY MASZ DOSTĘP DO KOMPUTERA/LAPTOPA, GDY CHCESZ ODROBIĆ LEKCJE LUB UCZESTNICZYĆ W LEKCJI ONLINE?</a:t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828" name="Google Shape;8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25" y="1202225"/>
            <a:ext cx="3193406" cy="310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050" y="1202213"/>
            <a:ext cx="3941274" cy="273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3"/>
          <p:cNvSpPr txBox="1"/>
          <p:nvPr/>
        </p:nvSpPr>
        <p:spPr>
          <a:xfrm>
            <a:off x="1227000" y="1425300"/>
            <a:ext cx="183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pic>
        <p:nvPicPr>
          <p:cNvPr id="835" name="Google Shape;8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248" y="1268225"/>
            <a:ext cx="3193805" cy="284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2725" y="1410575"/>
            <a:ext cx="4243775" cy="2560913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23"/>
          <p:cNvSpPr txBox="1"/>
          <p:nvPr/>
        </p:nvSpPr>
        <p:spPr>
          <a:xfrm>
            <a:off x="1264175" y="260275"/>
            <a:ext cx="690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11.Czy masz sprzęt umożliwiający udział (dźwięk, głos i video-obraz) w lekcjach online i spotkaniach klasowych?</a:t>
            </a:r>
            <a:endParaRPr b="1" sz="1800">
              <a:solidFill>
                <a:srgbClr val="00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BE5CC"/>
            </a:gs>
            <a:gs pos="100000">
              <a:srgbClr val="027196"/>
            </a:gs>
          </a:gsLst>
          <a:lin ang="16200038" scaled="0"/>
        </a:gra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4"/>
          <p:cNvSpPr txBox="1"/>
          <p:nvPr/>
        </p:nvSpPr>
        <p:spPr>
          <a:xfrm>
            <a:off x="706450" y="161125"/>
            <a:ext cx="767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12. Masz jeszcze jakieś trudności w uczeniu się online? (np. w obsłudze programów, braku dostępu do programów, dostępie do internetu)</a:t>
            </a:r>
            <a:endParaRPr b="1" sz="2000">
              <a:solidFill>
                <a:srgbClr val="00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43" name="Google Shape;843;p24"/>
          <p:cNvSpPr txBox="1"/>
          <p:nvPr/>
        </p:nvSpPr>
        <p:spPr>
          <a:xfrm>
            <a:off x="421400" y="842775"/>
            <a:ext cx="79569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*Mam czasem problemy z wejściem w linki dawane przez nauczycieli </a:t>
            </a:r>
            <a:b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</a:b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*Problemy z obsługą programów Word i PowerPoint</a:t>
            </a:r>
            <a:b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</a:b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*Nie mam dostępu do programów firmy microsoft </a:t>
            </a:r>
            <a:b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</a:b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*Nie umiem edytować plików w wordzie </a:t>
            </a:r>
            <a:b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</a:b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*Nie mam dostępu do programów z, których korzystają nauczyciele</a:t>
            </a:r>
            <a:b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</a:b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*Czasem mam problem z założeniem konta na nowych platformach </a:t>
            </a:r>
            <a:b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</a:b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*Brak stałego łącza internetowego </a:t>
            </a:r>
            <a:b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</a:b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*Nie umiem w pełni korzystać z MS Teams</a:t>
            </a:r>
            <a:b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</a:br>
            <a:r>
              <a:rPr lang="en" sz="18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*Nie wszystkie programy chcą się otworzyć</a:t>
            </a:r>
            <a:endParaRPr sz="18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25"/>
          <p:cNvSpPr txBox="1"/>
          <p:nvPr/>
        </p:nvSpPr>
        <p:spPr>
          <a:xfrm>
            <a:off x="582525" y="285050"/>
            <a:ext cx="7907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13.Co chciałbyś/chciałabyś, aby pojawiało się na grupie szkolnej na Teamsie/na stronie internetowej szkoły/w wiadomościach na e-dzienniku.</a:t>
            </a:r>
            <a:endParaRPr b="1" sz="1900">
              <a:solidFill>
                <a:srgbClr val="00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49" name="Google Shape;849;p25"/>
          <p:cNvSpPr txBox="1"/>
          <p:nvPr/>
        </p:nvSpPr>
        <p:spPr>
          <a:xfrm>
            <a:off x="859975" y="993050"/>
            <a:ext cx="7548000" cy="25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</a:t>
            </a: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Wskazówki, jak uczyć się z domu, jak się zorganizować, skupić - 33,7%</a:t>
            </a:r>
            <a:b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Polecenia stron z materiałami przygotowującymi do nauki, egzaminu, konkursu -37,3%</a:t>
            </a:r>
            <a:b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</a:t>
            </a: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Rozmowy, dyskusje, pytania otwarte, ankiety, np. jaki jest Wasz ulubiony film, co lubicie robić w wolnym czasie? -36,1%</a:t>
            </a:r>
            <a:b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 </a:t>
            </a: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Akcje zachęcające do aktywności, np. konkurs na zdjęcie - 24,1%</a:t>
            </a:r>
            <a:b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5.</a:t>
            </a: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Polecenia stron z darmowym dostępem do kultury (np. bazy filmów, transmisje koncertów z domu, itp.)- 16,9%</a:t>
            </a:r>
            <a:endParaRPr sz="1350">
              <a:solidFill>
                <a:srgbClr val="5F63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6"/>
          <p:cNvSpPr txBox="1"/>
          <p:nvPr/>
        </p:nvSpPr>
        <p:spPr>
          <a:xfrm>
            <a:off x="475800" y="904775"/>
            <a:ext cx="81924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00FFFF"/>
                </a:solidFill>
                <a:latin typeface="Catamaran"/>
                <a:ea typeface="Catamaran"/>
                <a:cs typeface="Catamaran"/>
                <a:sym typeface="Catamaran"/>
              </a:rPr>
              <a:t>DZIĘKUJEMY ZA UWAGĘ</a:t>
            </a:r>
            <a:endParaRPr b="1" sz="5000">
              <a:solidFill>
                <a:srgbClr val="00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55" name="Google Shape;855;p26"/>
          <p:cNvSpPr txBox="1"/>
          <p:nvPr/>
        </p:nvSpPr>
        <p:spPr>
          <a:xfrm>
            <a:off x="946800" y="3073700"/>
            <a:ext cx="725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Prezentację wykonały:</a:t>
            </a:r>
            <a:br>
              <a:rPr lang="en" sz="13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</a:br>
            <a:r>
              <a:rPr lang="en" sz="13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-Aleksandra Łoboda </a:t>
            </a:r>
            <a:br>
              <a:rPr lang="en" sz="13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</a:br>
            <a:r>
              <a:rPr lang="en" sz="130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-Aleksandra Serafin</a:t>
            </a:r>
            <a:endParaRPr sz="130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3"/>
          <p:cNvSpPr txBox="1"/>
          <p:nvPr>
            <p:ph type="ctrTitle"/>
          </p:nvPr>
        </p:nvSpPr>
        <p:spPr>
          <a:xfrm>
            <a:off x="407200" y="396475"/>
            <a:ext cx="8272500" cy="1347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873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AutoNum type="arabicPeriod"/>
            </a:pPr>
            <a:r>
              <a:rPr lang="en" sz="2500">
                <a:solidFill>
                  <a:schemeClr val="accent1"/>
                </a:solidFill>
              </a:rPr>
              <a:t>Jak ogólnie opisałbyś/opisałabyś swoje samopoczucie w obecnym okresie w skali od 1 do 10, gdzie 1 oznacza bardzo źle, a 10 bardzo dobrze?</a:t>
            </a:r>
            <a:endParaRPr sz="4100"/>
          </a:p>
        </p:txBody>
      </p:sp>
      <p:pic>
        <p:nvPicPr>
          <p:cNvPr descr="Wykres odpowiedzi z Formularzy. Tytuł pytania: 1.Jak ogólnie opisałbyś/opisałabyś swoje samopoczucie w obecnym okresie w skali od 1 do 10, gdzie 1 oznacza bardzo źle, a 10 bardzo dobrze?. Liczba odpowiedzi: 90 odpowiedzi." id="664" name="Google Shape;664;p13"/>
          <p:cNvPicPr preferRelativeResize="0"/>
          <p:nvPr/>
        </p:nvPicPr>
        <p:blipFill rotWithShape="1">
          <a:blip r:embed="rId3">
            <a:alphaModFix/>
          </a:blip>
          <a:srcRect b="8997" l="2638" r="0" t="24943"/>
          <a:stretch/>
        </p:blipFill>
        <p:spPr>
          <a:xfrm>
            <a:off x="990450" y="2032417"/>
            <a:ext cx="7384601" cy="2778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4"/>
          <p:cNvSpPr txBox="1"/>
          <p:nvPr>
            <p:ph type="ctrTitle"/>
          </p:nvPr>
        </p:nvSpPr>
        <p:spPr>
          <a:xfrm>
            <a:off x="407200" y="160725"/>
            <a:ext cx="8272500" cy="1347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873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AutoNum type="arabicPeriod" startAt="2"/>
            </a:pPr>
            <a:r>
              <a:rPr lang="en" sz="2500">
                <a:solidFill>
                  <a:schemeClr val="accent1"/>
                </a:solidFill>
              </a:rPr>
              <a:t>Jeśli zaznaczyłeś/zaznaczyłaś na skali numer od 1 do 5, napisz dlaczego tak się czujesz?</a:t>
            </a:r>
            <a:endParaRPr sz="4100"/>
          </a:p>
        </p:txBody>
      </p:sp>
      <p:sp>
        <p:nvSpPr>
          <p:cNvPr id="670" name="Google Shape;670;p14"/>
          <p:cNvSpPr txBox="1"/>
          <p:nvPr/>
        </p:nvSpPr>
        <p:spPr>
          <a:xfrm>
            <a:off x="225100" y="1553750"/>
            <a:ext cx="8636700" cy="3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4325" lvl="0" marL="457200" marR="1016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350"/>
              <a:buFont typeface="Roboto"/>
              <a:buChar char="●"/>
            </a:pPr>
            <a:r>
              <a:rPr b="1" lang="en" sz="1350">
                <a:solidFill>
                  <a:srgbClr val="434343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Ponieważ nie mogę spotykać się z kolegami.</a:t>
            </a:r>
            <a:endParaRPr b="1" sz="1350">
              <a:solidFill>
                <a:srgbClr val="434343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50"/>
              <a:buFont typeface="Roboto"/>
              <a:buChar char="●"/>
            </a:pPr>
            <a:r>
              <a:rPr b="1" lang="en" sz="1350">
                <a:solidFill>
                  <a:srgbClr val="434343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Sytuacja przytłacza mnie i mam wrażenie że tych lekcji nie ma. Są nudniejsze i nie oszukujmy się prostsze, ale to źle, bo nic z tej szkoły nie wyniesiemy dalej do liceum, technikum.</a:t>
            </a:r>
            <a:endParaRPr b="1" sz="1350">
              <a:solidFill>
                <a:srgbClr val="434343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50"/>
              <a:buFont typeface="Roboto"/>
              <a:buChar char="●"/>
            </a:pPr>
            <a:r>
              <a:rPr b="1" lang="en" sz="1350">
                <a:solidFill>
                  <a:srgbClr val="434343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Czuję się tak, ponieważ bardzo tęsknie z moimi przyjaciółmi z klasy oraz bardzo boli mnie głowa przez to ciągłe siedzenie przed komputerem.</a:t>
            </a:r>
            <a:endParaRPr b="1" sz="1350">
              <a:solidFill>
                <a:srgbClr val="434343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50"/>
              <a:buFont typeface="Roboto"/>
              <a:buChar char="●"/>
            </a:pPr>
            <a:r>
              <a:rPr b="1" lang="en" sz="1350">
                <a:solidFill>
                  <a:srgbClr val="434343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Dobrze</a:t>
            </a:r>
            <a:endParaRPr b="1" sz="1350">
              <a:solidFill>
                <a:srgbClr val="434343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50"/>
              <a:buFont typeface="Roboto"/>
              <a:buChar char="●"/>
            </a:pPr>
            <a:r>
              <a:rPr b="1" lang="en" sz="1350">
                <a:solidFill>
                  <a:srgbClr val="434343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Ponieważ czuje się troszeczkę dobrze a </a:t>
            </a:r>
            <a:r>
              <a:rPr b="1" lang="en" sz="1350">
                <a:solidFill>
                  <a:srgbClr val="434343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trochę</a:t>
            </a:r>
            <a:r>
              <a:rPr b="1" lang="en" sz="1350">
                <a:solidFill>
                  <a:srgbClr val="434343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 nie.</a:t>
            </a:r>
            <a:endParaRPr b="1" sz="1350">
              <a:solidFill>
                <a:srgbClr val="434343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50"/>
              <a:buFont typeface="Roboto"/>
              <a:buChar char="●"/>
            </a:pPr>
            <a:r>
              <a:rPr b="1" lang="en" sz="1350">
                <a:solidFill>
                  <a:srgbClr val="434343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Na w-f nie można grać w piłkę nożną i jest czasami bardzo zacina nauczycieli</a:t>
            </a:r>
            <a:endParaRPr b="1" sz="1350">
              <a:solidFill>
                <a:srgbClr val="434343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50"/>
              <a:buFont typeface="Roboto"/>
              <a:buChar char="●"/>
            </a:pPr>
            <a:r>
              <a:rPr b="1" lang="en" sz="1350">
                <a:solidFill>
                  <a:srgbClr val="434343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Lekcje są przemęczające a w rzadkich przypadkach niestety nauczyciele niewyrozumiali na problemy które nas dotyczą, niestety nikt nie ma już wpływu bo wszystkim się wydaje że jeżeli jesteśmy w domu to wszystko jest ok jednak tak nie jest</a:t>
            </a:r>
            <a:endParaRPr b="1" sz="1350">
              <a:solidFill>
                <a:srgbClr val="434343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50"/>
              <a:buFont typeface="Roboto"/>
              <a:buChar char="●"/>
            </a:pPr>
            <a:r>
              <a:rPr b="1" lang="en" sz="1350">
                <a:solidFill>
                  <a:srgbClr val="434343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Rodzice są podwójnie obciążeni -i swoją pracą i nauką zdalną dzieci .</a:t>
            </a:r>
            <a:endParaRPr b="1" sz="1350">
              <a:solidFill>
                <a:srgbClr val="434343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50"/>
              <a:buFont typeface="Roboto"/>
              <a:buChar char="●"/>
            </a:pPr>
            <a:r>
              <a:rPr b="1" lang="en" sz="1350">
                <a:solidFill>
                  <a:srgbClr val="434343"/>
                </a:solidFill>
                <a:highlight>
                  <a:srgbClr val="CFE2F3"/>
                </a:highlight>
                <a:latin typeface="Roboto"/>
                <a:ea typeface="Roboto"/>
                <a:cs typeface="Roboto"/>
                <a:sym typeface="Roboto"/>
              </a:rPr>
              <a:t>Brak kontaktu z ludźmi</a:t>
            </a:r>
            <a:endParaRPr b="1" sz="1350">
              <a:solidFill>
                <a:srgbClr val="434343"/>
              </a:solidFill>
              <a:highlight>
                <a:srgbClr val="CFE2F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5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-374650" lvl="0" marL="457200" rtl="0" algn="ctr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300"/>
              <a:buFont typeface="Roboto"/>
              <a:buAutoNum type="arabicPeriod" startAt="3"/>
            </a:pPr>
            <a:r>
              <a:rPr lang="en" sz="23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Jak oceniasz swoje możliwości nauki zdalnej ?</a:t>
            </a:r>
            <a:endParaRPr sz="2600">
              <a:solidFill>
                <a:srgbClr val="00FFFF"/>
              </a:solidFill>
            </a:endParaRPr>
          </a:p>
        </p:txBody>
      </p:sp>
      <p:pic>
        <p:nvPicPr>
          <p:cNvPr descr="Wykres odpowiedzi z Formularzy. Tytuł pytania: 3.Jak oceniasz swoje możliwości nauki zdalnej?. Liczba odpowiedzi: 90 odpowiedzi." id="676" name="Google Shape;676;p15"/>
          <p:cNvPicPr preferRelativeResize="0"/>
          <p:nvPr/>
        </p:nvPicPr>
        <p:blipFill rotWithShape="1">
          <a:blip r:embed="rId3">
            <a:alphaModFix/>
          </a:blip>
          <a:srcRect b="16223" l="59548" r="3107" t="26043"/>
          <a:stretch/>
        </p:blipFill>
        <p:spPr>
          <a:xfrm>
            <a:off x="4575574" y="1449350"/>
            <a:ext cx="3908801" cy="250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ykres odpowiedzi z Formularzy. Tytuł pytania: 3.Jak oceniasz swoje możliwości nauki zdalnej?. Liczba odpowiedzi: 90 odpowiedzi." id="677" name="Google Shape;677;p15"/>
          <p:cNvPicPr preferRelativeResize="0"/>
          <p:nvPr/>
        </p:nvPicPr>
        <p:blipFill rotWithShape="1">
          <a:blip r:embed="rId3">
            <a:alphaModFix/>
          </a:blip>
          <a:srcRect b="8077" l="19314" r="53132" t="25985"/>
          <a:stretch/>
        </p:blipFill>
        <p:spPr>
          <a:xfrm>
            <a:off x="768650" y="1367101"/>
            <a:ext cx="2863925" cy="28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16"/>
          <p:cNvGrpSpPr/>
          <p:nvPr/>
        </p:nvGrpSpPr>
        <p:grpSpPr>
          <a:xfrm>
            <a:off x="218" y="1955909"/>
            <a:ext cx="9143345" cy="1231682"/>
            <a:chOff x="218" y="898161"/>
            <a:chExt cx="9143345" cy="1231682"/>
          </a:xfrm>
        </p:grpSpPr>
        <p:sp>
          <p:nvSpPr>
            <p:cNvPr id="683" name="Google Shape;683;p16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6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6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6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6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6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6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6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6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6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6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6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6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6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6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6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6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6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6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6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6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6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8" name="Google Shape;728;p16"/>
          <p:cNvSpPr txBox="1"/>
          <p:nvPr>
            <p:ph idx="4294967295" type="ctrTitle"/>
          </p:nvPr>
        </p:nvSpPr>
        <p:spPr>
          <a:xfrm>
            <a:off x="821113" y="192775"/>
            <a:ext cx="7683000" cy="601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Roboto"/>
              <a:buAutoNum type="arabicPeriod" startAt="4"/>
            </a:pPr>
            <a:r>
              <a:rPr lang="en" sz="24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Jakie masz najczęściej trudności z nauką zdalną? </a:t>
            </a:r>
            <a:endParaRPr sz="4200">
              <a:solidFill>
                <a:srgbClr val="00FFFF"/>
              </a:solidFill>
            </a:endParaRPr>
          </a:p>
        </p:txBody>
      </p:sp>
      <p:pic>
        <p:nvPicPr>
          <p:cNvPr descr="Wykres odpowiedzi z Formularzy. Tytuł pytania: 4.Jakie masz najczęściej trudności z nauką zdalną? (możesz zaznaczyć więcej niż jedną odpowiedź). Liczba odpowiedzi: 88 odpowiedzi." id="729" name="Google Shape;729;p16"/>
          <p:cNvPicPr preferRelativeResize="0"/>
          <p:nvPr/>
        </p:nvPicPr>
        <p:blipFill rotWithShape="1">
          <a:blip r:embed="rId3">
            <a:alphaModFix/>
          </a:blip>
          <a:srcRect b="8175" l="0" r="0" t="16822"/>
          <a:stretch/>
        </p:blipFill>
        <p:spPr>
          <a:xfrm>
            <a:off x="1478750" y="985350"/>
            <a:ext cx="6309326" cy="356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Google Shape;734;p17"/>
          <p:cNvGrpSpPr/>
          <p:nvPr/>
        </p:nvGrpSpPr>
        <p:grpSpPr>
          <a:xfrm>
            <a:off x="218" y="1955909"/>
            <a:ext cx="9143345" cy="1231682"/>
            <a:chOff x="218" y="898161"/>
            <a:chExt cx="9143345" cy="1231682"/>
          </a:xfrm>
        </p:grpSpPr>
        <p:sp>
          <p:nvSpPr>
            <p:cNvPr id="735" name="Google Shape;735;p17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7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7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0" name="Google Shape;780;p17"/>
          <p:cNvSpPr txBox="1"/>
          <p:nvPr>
            <p:ph idx="4294967295" type="ctrTitle"/>
          </p:nvPr>
        </p:nvSpPr>
        <p:spPr>
          <a:xfrm>
            <a:off x="482200" y="192775"/>
            <a:ext cx="8304600" cy="98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600"/>
              <a:buFont typeface="Roboto"/>
              <a:buAutoNum type="arabicPeriod" startAt="5"/>
            </a:pPr>
            <a:r>
              <a:rPr lang="en" sz="24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Jeśli w poprzednim pytaniu wskazałeś trudności - prosimy Cię o rozwinięcie swojej wypowiedzi. </a:t>
            </a:r>
            <a:endParaRPr sz="4000">
              <a:solidFill>
                <a:srgbClr val="00FFFF"/>
              </a:solidFill>
            </a:endParaRPr>
          </a:p>
        </p:txBody>
      </p:sp>
      <p:sp>
        <p:nvSpPr>
          <p:cNvPr id="781" name="Google Shape;781;p17"/>
          <p:cNvSpPr txBox="1"/>
          <p:nvPr/>
        </p:nvSpPr>
        <p:spPr>
          <a:xfrm>
            <a:off x="375050" y="1444800"/>
            <a:ext cx="4184400" cy="31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202124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Chce powiedzieć że nie mam stałego łącza internetowego</a:t>
            </a:r>
            <a:endParaRPr b="1" sz="1200">
              <a:solidFill>
                <a:srgbClr val="202124"/>
              </a:solidFill>
              <a:highlight>
                <a:srgbClr val="00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101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202124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Czasem mam problemy z internetem i dlatego jakość rozmowy jest slaba</a:t>
            </a:r>
            <a:endParaRPr b="1" sz="1200">
              <a:solidFill>
                <a:srgbClr val="202124"/>
              </a:solidFill>
              <a:highlight>
                <a:srgbClr val="00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101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202124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Czasami udostepnienie ekranu nauczycieli mi się zacina</a:t>
            </a:r>
            <a:endParaRPr b="1" sz="1200">
              <a:solidFill>
                <a:srgbClr val="202124"/>
              </a:solidFill>
              <a:highlight>
                <a:srgbClr val="00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101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Roboto"/>
              <a:buChar char="●"/>
            </a:pPr>
            <a:r>
              <a:rPr b="1" lang="en" sz="1300">
                <a:solidFill>
                  <a:srgbClr val="202124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Czasami się tęsknię za przyjaciółmi, za nauczycielami i za klasą</a:t>
            </a:r>
            <a:endParaRPr b="1" sz="1300">
              <a:solidFill>
                <a:srgbClr val="202124"/>
              </a:solidFill>
              <a:highlight>
                <a:srgbClr val="00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101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Roboto"/>
              <a:buChar char="●"/>
            </a:pPr>
            <a:r>
              <a:rPr b="1" lang="en" sz="1300">
                <a:solidFill>
                  <a:srgbClr val="202124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Na niektórych zajęciach nie mogę mieć komputera ponieważ mój młodszy brat ma lekcje</a:t>
            </a:r>
            <a:endParaRPr b="1" sz="1200">
              <a:solidFill>
                <a:srgbClr val="202124"/>
              </a:solidFill>
              <a:highlight>
                <a:srgbClr val="00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17"/>
          <p:cNvSpPr txBox="1"/>
          <p:nvPr/>
        </p:nvSpPr>
        <p:spPr>
          <a:xfrm>
            <a:off x="4738675" y="1445575"/>
            <a:ext cx="4184400" cy="30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202124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Ponieważ sprzęt to sprzęt czasami coś się zepsuje, nie połączy itp</a:t>
            </a:r>
            <a:endParaRPr b="1" sz="1200">
              <a:solidFill>
                <a:srgbClr val="202124"/>
              </a:solidFill>
              <a:highlight>
                <a:srgbClr val="00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101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202124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Materiał udostępniany przez nauczyciela jast często rozmyty i rozpikselowany.</a:t>
            </a:r>
            <a:endParaRPr b="1" sz="1200">
              <a:solidFill>
                <a:srgbClr val="202124"/>
              </a:solidFill>
              <a:highlight>
                <a:srgbClr val="00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101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202124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Czasami po prostu mam kłopoty z internetem, jednak dość </a:t>
            </a:r>
            <a:r>
              <a:rPr b="1" lang="en" sz="1200">
                <a:solidFill>
                  <a:srgbClr val="202124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rzadko</a:t>
            </a:r>
            <a:endParaRPr b="1" sz="1200">
              <a:solidFill>
                <a:srgbClr val="202124"/>
              </a:solidFill>
              <a:highlight>
                <a:srgbClr val="00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101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202124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Często pojawiają się problemy z internetem i </a:t>
            </a:r>
            <a:r>
              <a:rPr b="1" lang="en" sz="1200">
                <a:solidFill>
                  <a:srgbClr val="202124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dźwiękiem</a:t>
            </a:r>
            <a:r>
              <a:rPr b="1" lang="en" sz="1200">
                <a:solidFill>
                  <a:srgbClr val="202124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 zacina, wyrzuca z lekcji,</a:t>
            </a:r>
            <a:endParaRPr b="1" sz="1200">
              <a:solidFill>
                <a:srgbClr val="202124"/>
              </a:solidFill>
              <a:highlight>
                <a:srgbClr val="00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101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202124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Są rozmazane niektóre filmiki i zacina czasami</a:t>
            </a:r>
            <a:endParaRPr b="1" sz="1200">
              <a:solidFill>
                <a:srgbClr val="202124"/>
              </a:solidFill>
              <a:highlight>
                <a:srgbClr val="00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101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●"/>
            </a:pPr>
            <a:r>
              <a:rPr b="1" lang="en" sz="1300">
                <a:solidFill>
                  <a:srgbClr val="202124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Internet słabej jakości ze względu na położenie domu.</a:t>
            </a:r>
            <a:endParaRPr b="1" sz="1200">
              <a:solidFill>
                <a:srgbClr val="202124"/>
              </a:solidFill>
              <a:highlight>
                <a:srgbClr val="00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18"/>
          <p:cNvGrpSpPr/>
          <p:nvPr/>
        </p:nvGrpSpPr>
        <p:grpSpPr>
          <a:xfrm>
            <a:off x="3942034" y="724589"/>
            <a:ext cx="1767035" cy="1767021"/>
            <a:chOff x="6643075" y="3664250"/>
            <a:chExt cx="407950" cy="407975"/>
          </a:xfrm>
        </p:grpSpPr>
        <p:sp>
          <p:nvSpPr>
            <p:cNvPr id="788" name="Google Shape;788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18"/>
          <p:cNvGrpSpPr/>
          <p:nvPr/>
        </p:nvGrpSpPr>
        <p:grpSpPr>
          <a:xfrm rot="-587343">
            <a:off x="3838205" y="2721593"/>
            <a:ext cx="726473" cy="726432"/>
            <a:chOff x="576250" y="4319400"/>
            <a:chExt cx="442075" cy="442050"/>
          </a:xfrm>
        </p:grpSpPr>
        <p:sp>
          <p:nvSpPr>
            <p:cNvPr id="791" name="Google Shape;791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" name="Google Shape;795;p18"/>
          <p:cNvSpPr/>
          <p:nvPr/>
        </p:nvSpPr>
        <p:spPr>
          <a:xfrm>
            <a:off x="3519528" y="1132610"/>
            <a:ext cx="276197" cy="26372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18"/>
          <p:cNvSpPr/>
          <p:nvPr/>
        </p:nvSpPr>
        <p:spPr>
          <a:xfrm rot="2697373">
            <a:off x="5339641" y="2482775"/>
            <a:ext cx="419273" cy="40033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18"/>
          <p:cNvSpPr/>
          <p:nvPr/>
        </p:nvSpPr>
        <p:spPr>
          <a:xfrm>
            <a:off x="5671331" y="2254231"/>
            <a:ext cx="167923" cy="16041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18"/>
          <p:cNvSpPr/>
          <p:nvPr/>
        </p:nvSpPr>
        <p:spPr>
          <a:xfrm rot="1279953">
            <a:off x="3328170" y="1928089"/>
            <a:ext cx="167913" cy="16042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8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0" name="Google Shape;800;p18"/>
          <p:cNvSpPr txBox="1"/>
          <p:nvPr/>
        </p:nvSpPr>
        <p:spPr>
          <a:xfrm>
            <a:off x="492925" y="321500"/>
            <a:ext cx="790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Roboto"/>
              <a:buAutoNum type="arabicPeriod" startAt="6"/>
            </a:pPr>
            <a:r>
              <a:rPr b="1" lang="en" sz="24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Co Ci ułatwia uczenie się zdalnie? Co Ci pomaga w nauce w domu?</a:t>
            </a:r>
            <a:endParaRPr b="1" sz="2400">
              <a:solidFill>
                <a:srgbClr val="00FFFF"/>
              </a:solidFill>
            </a:endParaRPr>
          </a:p>
        </p:txBody>
      </p:sp>
      <p:sp>
        <p:nvSpPr>
          <p:cNvPr id="801" name="Google Shape;801;p18"/>
          <p:cNvSpPr txBox="1"/>
          <p:nvPr/>
        </p:nvSpPr>
        <p:spPr>
          <a:xfrm>
            <a:off x="707250" y="1280288"/>
            <a:ext cx="80688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Mnie ułatwia uczenie zdalne to, że mam dobry komputer i Internet.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Ułatwiają słuchawki i zainstalowane programy w telefonie.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Pomaga mi to że jestem w swoim domu i tu czuje się najlepiej.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Korzystanie z różnych materiałów z internetu.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Cisza i spokój, ponieważ jestem w swoim pokoju nikt mnie nie rozprasza.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Dobry sprzęt i oczywiście dobry humor.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Dzięki nauce zdalnej mam więcej czasu dla siebie. Mam więcej czasu na przygotowanie się do konkursów przedmiotowych. W nauce w domu pomagają mi źródła wiedzy dostępne w internecie.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9"/>
          <p:cNvSpPr txBox="1"/>
          <p:nvPr>
            <p:ph idx="1" type="body"/>
          </p:nvPr>
        </p:nvSpPr>
        <p:spPr>
          <a:xfrm>
            <a:off x="1093075" y="1103150"/>
            <a:ext cx="3111900" cy="31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*</a:t>
            </a: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Chciałbym, aby wszystkie prace domowe, sprawdziany, kartkówki można było zrobić w notesie zajęć lub w odesłać w pracach na MS Teams.</a:t>
            </a:r>
            <a:b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*Jest mało czasu na przepisanie ze względu na to że nauczyciele chcą jak najszybciej realizować zagadnienie.</a:t>
            </a:r>
            <a:b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*Sprawdziany nie powinny być wysyłane w librusie w wiadomościach tylko w zakładce prace domowe bo wtedy je łatwiej odesłać</a:t>
            </a:r>
            <a:br>
              <a:rPr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7" name="Google Shape;807;p19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7.Jakie masz sugestie dla nauczycieli odnośnie prowadzonych zajęć - co mogliby zmienić, poprawić, z jakich narzędzi korzystać?</a:t>
            </a:r>
            <a:endParaRPr sz="2100">
              <a:solidFill>
                <a:srgbClr val="00FFFF"/>
              </a:solidFill>
            </a:endParaRPr>
          </a:p>
        </p:txBody>
      </p:sp>
      <p:sp>
        <p:nvSpPr>
          <p:cNvPr id="808" name="Google Shape;808;p19"/>
          <p:cNvSpPr txBox="1"/>
          <p:nvPr/>
        </p:nvSpPr>
        <p:spPr>
          <a:xfrm>
            <a:off x="4610550" y="979200"/>
            <a:ext cx="3197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*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Niektórzy nauczyciele mogli korzystać więcej z tablic interaktywnych</a:t>
            </a:r>
            <a:b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*Wydłużenie czasu na napisanie testu lub zmniejszenie ilości zadań </a:t>
            </a:r>
            <a:b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*Nauczyciele mogliby nagrywać lekcje i przesyłać jeżeli w danej chwili ktoś miałby problem i nie mógłby się połączyć</a:t>
            </a:r>
            <a:b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0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8.CO MOTYWUJE CIĘ DO NAUKI W DOMU, ZDALNIE?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814" name="Google Shape;814;p20"/>
          <p:cNvSpPr txBox="1"/>
          <p:nvPr>
            <p:ph idx="1" type="body"/>
          </p:nvPr>
        </p:nvSpPr>
        <p:spPr>
          <a:xfrm>
            <a:off x="1241875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Motywuje mnie to , iż prawdopodobnie niebawem wrócimy do szkoły oraz to, że niedługo test ósmoklasisty i trzeba się do niego przygotowywać.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15" name="Google Shape;815;p20"/>
          <p:cNvSpPr txBox="1"/>
          <p:nvPr>
            <p:ph idx="2" type="body"/>
          </p:nvPr>
        </p:nvSpPr>
        <p:spPr>
          <a:xfrm>
            <a:off x="3534626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Mam dużo czasu na naukę i sen przez co jestem bardziej zmotywowany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16" name="Google Shape;816;p20"/>
          <p:cNvSpPr txBox="1"/>
          <p:nvPr>
            <p:ph idx="3" type="body"/>
          </p:nvPr>
        </p:nvSpPr>
        <p:spPr>
          <a:xfrm>
            <a:off x="5827377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/>
              <a:t>Motywuje mnie chęć zdobycia wiedzy potrzebnej do napisania egzaminów ósmoklasisty, aby dostać się do wymarzonej szkoły średniej.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ubert template">
  <a:themeElements>
    <a:clrScheme name="Custom 347">
      <a:dk1>
        <a:srgbClr val="FFFFFF"/>
      </a:dk1>
      <a:lt1>
        <a:srgbClr val="04152C"/>
      </a:lt1>
      <a:dk2>
        <a:srgbClr val="CAD3E2"/>
      </a:dk2>
      <a:lt2>
        <a:srgbClr val="4C5E81"/>
      </a:lt2>
      <a:accent1>
        <a:srgbClr val="8097FF"/>
      </a:accent1>
      <a:accent2>
        <a:srgbClr val="3BE5CC"/>
      </a:accent2>
      <a:accent3>
        <a:srgbClr val="FFC229"/>
      </a:accent3>
      <a:accent4>
        <a:srgbClr val="FF826C"/>
      </a:accent4>
      <a:accent5>
        <a:srgbClr val="A54FA5"/>
      </a:accent5>
      <a:accent6>
        <a:srgbClr val="F00286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