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Lato" panose="020B0604020202020204" charset="-18"/>
      <p:regular r:id="rId29"/>
      <p:bold r:id="rId30"/>
      <p:italic r:id="rId31"/>
      <p:boldItalic r:id="rId32"/>
    </p:embeddedFont>
    <p:embeddedFont>
      <p:font typeface="Montserrat" panose="020B0604020202020204" charset="-18"/>
      <p:regular r:id="rId33"/>
      <p:bold r:id="rId34"/>
      <p:italic r:id="rId35"/>
      <p:boldItalic r:id="rId36"/>
    </p:embeddedFont>
    <p:embeddedFont>
      <p:font typeface="Raleway" panose="020B0604020202020204" charset="-18"/>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 y="26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9e3d5b47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9e3d5b47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9e3d5b4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9e3d5b4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a0891a548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a0891a548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a0891a54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a0891a54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9e3d5b47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9e3d5b47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9e3d5b4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9e3d5b4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9e3d5b47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9e3d5b47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9e3d5b47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9e3d5b47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9e3d5b47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9e3d5b47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a0891a548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a0891a548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a0891a5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a0891a5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a0891a548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ca0891a548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a0891a548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a0891a548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ca0891a548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ca0891a548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a0891a54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a0891a54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a0891a54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a0891a54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a0891a548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a0891a548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a0891a548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a0891a548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a0891a54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a0891a54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a0891a548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a0891a54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9e3d5b4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9e3d5b4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drive/folders/1STje5IhP7k_wFb_G8R5fg0_9J1ZjdFCp?usp=sharin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t>Projekty społeczne</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Zespół - przykład</a:t>
            </a:r>
            <a:endParaRPr/>
          </a:p>
        </p:txBody>
      </p:sp>
      <p:sp>
        <p:nvSpPr>
          <p:cNvPr id="147" name="Google Shape;147;p22"/>
          <p:cNvSpPr txBox="1">
            <a:spLocks noGrp="1"/>
          </p:cNvSpPr>
          <p:nvPr>
            <p:ph type="body" idx="1"/>
          </p:nvPr>
        </p:nvSpPr>
        <p:spPr>
          <a:xfrm>
            <a:off x="646323" y="1718657"/>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400" b="1" dirty="0">
              <a:solidFill>
                <a:srgbClr val="000000"/>
              </a:solidFill>
              <a:latin typeface="Montserrat"/>
              <a:ea typeface="Montserrat"/>
              <a:cs typeface="Montserrat"/>
              <a:sym typeface="Montserrat"/>
            </a:endParaRPr>
          </a:p>
          <a:p>
            <a:pPr marL="0" lvl="0" indent="0" algn="l" rtl="0">
              <a:spcBef>
                <a:spcPts val="0"/>
              </a:spcBef>
              <a:spcAft>
                <a:spcPts val="0"/>
              </a:spcAft>
              <a:buNone/>
            </a:pPr>
            <a:endParaRPr sz="1400" dirty="0">
              <a:solidFill>
                <a:srgbClr val="000000"/>
              </a:solidFill>
              <a:latin typeface="Montserrat"/>
              <a:ea typeface="Montserrat"/>
              <a:cs typeface="Montserrat"/>
              <a:sym typeface="Montserrat"/>
            </a:endParaRPr>
          </a:p>
          <a:p>
            <a:pPr marL="0" lvl="0" indent="0" algn="l" rtl="0">
              <a:spcBef>
                <a:spcPts val="0"/>
              </a:spcBef>
              <a:spcAft>
                <a:spcPts val="0"/>
              </a:spcAft>
              <a:buNone/>
            </a:pPr>
            <a:r>
              <a:rPr lang="pl" sz="1600" dirty="0">
                <a:solidFill>
                  <a:srgbClr val="002060"/>
                </a:solidFill>
                <a:latin typeface="+mj-lt"/>
                <a:ea typeface="Montserrat"/>
                <a:cs typeface="Montserrat"/>
                <a:sym typeface="Montserrat"/>
              </a:rPr>
              <a:t>Zespół to cztery bystre i zorganizowane dziewczyny, które interesują się programowaniem. Nie mają doświadczenia dziennikarskiego ani lekkiego pióra, jednak chętnie i energicznie angażują się we wszelkie działania prospołeczne. Harcerki, zaprzyjaźnione ze sobą od dawna. Zgrane i odważne. </a:t>
            </a:r>
            <a:endParaRPr sz="1800" dirty="0">
              <a:solidFill>
                <a:srgbClr val="002060"/>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646323" y="1170868"/>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pl" sz="5600" b="0" dirty="0">
                <a:solidFill>
                  <a:schemeClr val="accent1"/>
                </a:solidFill>
                <a:latin typeface="Lato"/>
                <a:ea typeface="Lato"/>
                <a:cs typeface="Lato"/>
                <a:sym typeface="Lato"/>
              </a:rPr>
              <a:t>Etap planowania</a:t>
            </a:r>
            <a:endParaRPr dirty="0"/>
          </a:p>
        </p:txBody>
      </p:sp>
      <p:sp>
        <p:nvSpPr>
          <p:cNvPr id="153" name="Google Shape;153;p23"/>
          <p:cNvSpPr txBox="1">
            <a:spLocks noGrp="1"/>
          </p:cNvSpPr>
          <p:nvPr>
            <p:ph type="body" idx="1"/>
          </p:nvPr>
        </p:nvSpPr>
        <p:spPr>
          <a:xfrm>
            <a:off x="1218978" y="1706068"/>
            <a:ext cx="7688700" cy="22611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pl" sz="5600" dirty="0"/>
              <a:t>	</a:t>
            </a:r>
            <a:endParaRPr sz="5600" dirty="0"/>
          </a:p>
          <a:p>
            <a:pPr marL="457200" lvl="0" indent="-370840" algn="l" rtl="0">
              <a:spcBef>
                <a:spcPts val="1200"/>
              </a:spcBef>
              <a:spcAft>
                <a:spcPts val="0"/>
              </a:spcAft>
              <a:buSzPct val="100000"/>
              <a:buChar char="●"/>
            </a:pPr>
            <a:r>
              <a:rPr lang="pl" sz="5600" dirty="0"/>
              <a:t>Analiza grupy odbiorców	</a:t>
            </a:r>
            <a:endParaRPr sz="5600" dirty="0"/>
          </a:p>
          <a:p>
            <a:pPr marL="457200" lvl="0" indent="-370840" algn="l" rtl="0">
              <a:spcBef>
                <a:spcPts val="0"/>
              </a:spcBef>
              <a:spcAft>
                <a:spcPts val="0"/>
              </a:spcAft>
              <a:buSzPct val="100000"/>
              <a:buChar char="●"/>
            </a:pPr>
            <a:r>
              <a:rPr lang="pl" sz="5600" dirty="0"/>
              <a:t>Potrzebne zasoby i sposoby ich pozyskania	</a:t>
            </a:r>
            <a:endParaRPr sz="5600" dirty="0"/>
          </a:p>
          <a:p>
            <a:pPr marL="457200" lvl="0" indent="-370840" algn="l" rtl="0">
              <a:spcBef>
                <a:spcPts val="0"/>
              </a:spcBef>
              <a:spcAft>
                <a:spcPts val="0"/>
              </a:spcAft>
              <a:buSzPct val="100000"/>
              <a:buChar char="●"/>
            </a:pPr>
            <a:r>
              <a:rPr lang="pl" sz="5600" dirty="0"/>
              <a:t>Wyszczególnienie zadań	</a:t>
            </a:r>
            <a:endParaRPr sz="5600" dirty="0"/>
          </a:p>
          <a:p>
            <a:pPr marL="457200" lvl="0" indent="-370840" algn="l" rtl="0">
              <a:spcBef>
                <a:spcPts val="0"/>
              </a:spcBef>
              <a:spcAft>
                <a:spcPts val="0"/>
              </a:spcAft>
              <a:buSzPct val="100000"/>
              <a:buChar char="●"/>
            </a:pPr>
            <a:r>
              <a:rPr lang="pl" sz="5600" dirty="0"/>
              <a:t>Podział odpowiedzialności i oś czasu z zadaniami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727650" y="1133923"/>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dirty="0"/>
              <a:t>Planowanie - przykład</a:t>
            </a:r>
            <a:endParaRPr dirty="0"/>
          </a:p>
        </p:txBody>
      </p:sp>
      <p:sp>
        <p:nvSpPr>
          <p:cNvPr id="159" name="Google Shape;159;p24"/>
          <p:cNvSpPr txBox="1">
            <a:spLocks noGrp="1"/>
          </p:cNvSpPr>
          <p:nvPr>
            <p:ph type="body" idx="1"/>
          </p:nvPr>
        </p:nvSpPr>
        <p:spPr>
          <a:xfrm>
            <a:off x="727650" y="1792548"/>
            <a:ext cx="7688700" cy="27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400" dirty="0">
                <a:solidFill>
                  <a:srgbClr val="000000"/>
                </a:solidFill>
                <a:latin typeface="Montserrat"/>
                <a:ea typeface="Montserrat"/>
                <a:cs typeface="Montserrat"/>
                <a:sym typeface="Montserrat"/>
              </a:rPr>
              <a:t>Dziewczyny początkowo spotykały się na żywo, jednak z czasem preferowały spotkania online, na które w razie potrzeby zapraszały nauczycielkę. Nauczycielka prowadziła wtedy dyskusje, była bezstronnym arbitrem. Wspólnie z nią nakreśliły plan działania i spodziewaną liczbę beneficjentów. Rozpisały również zasięgi, które chciałyby osiągnąć w ramach poszczególnych mediów społecznościowych. Określiły liczbę postów, które zamierzały opublikować, podzieliły się odpowiedzialnością za nie i rozpisały wspólną strategię komunikacyjną. Miały marzenie, by znaleźć się w dużych ogólnopolskich mediach, np. na kanapie Dzień dobry TVN :). </a:t>
            </a:r>
            <a:endParaRPr sz="1400" dirty="0">
              <a:solidFill>
                <a:srgbClr val="000000"/>
              </a:solidFill>
              <a:latin typeface="Montserrat"/>
              <a:ea typeface="Montserrat"/>
              <a:cs typeface="Montserrat"/>
              <a:sym typeface="Montserrat"/>
            </a:endParaRPr>
          </a:p>
          <a:p>
            <a:pPr marL="0" lvl="0" indent="0" algn="l" rtl="0">
              <a:spcBef>
                <a:spcPts val="0"/>
              </a:spcBef>
              <a:spcAft>
                <a:spcPts val="0"/>
              </a:spcAft>
              <a:buNone/>
            </a:pPr>
            <a:endParaRPr sz="1400" dirty="0">
              <a:solidFill>
                <a:srgbClr val="000000"/>
              </a:solidFill>
              <a:latin typeface="Montserrat"/>
              <a:ea typeface="Montserrat"/>
              <a:cs typeface="Montserrat"/>
              <a:sym typeface="Montserrat"/>
            </a:endParaRPr>
          </a:p>
          <a:p>
            <a:pPr marL="0" lvl="0" indent="0" algn="l" rtl="0">
              <a:spcBef>
                <a:spcPts val="0"/>
              </a:spcBef>
              <a:spcAft>
                <a:spcPts val="0"/>
              </a:spcAft>
              <a:buNone/>
            </a:pPr>
            <a:r>
              <a:rPr lang="pl" sz="1100" dirty="0">
                <a:solidFill>
                  <a:srgbClr val="000000"/>
                </a:solidFill>
                <a:latin typeface="Montserrat"/>
                <a:ea typeface="Montserrat"/>
                <a:cs typeface="Montserrat"/>
                <a:sym typeface="Montserrat"/>
              </a:rPr>
              <a:t>Projekt, który w założeniu dziewcząt miał być oryginalny i nośny, nie spotkał się z medialnym zainteresowaniem. Dzięki opłaconym reklamom na Facebooku dziewczyny zdołały zdobyć ok. 1000 fanów</a:t>
            </a:r>
            <a:endParaRPr sz="1400" dirty="0">
              <a:solidFill>
                <a:srgbClr val="000000"/>
              </a:solidFill>
              <a:latin typeface="Montserrat"/>
              <a:ea typeface="Montserrat"/>
              <a:cs typeface="Montserrat"/>
              <a:sym typeface="Montserrat"/>
            </a:endParaRPr>
          </a:p>
          <a:p>
            <a:pPr marL="0" lvl="0" indent="0" algn="l" rtl="0">
              <a:spcBef>
                <a:spcPts val="0"/>
              </a:spcBef>
              <a:spcAft>
                <a:spcPts val="12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pl" sz="5600" b="0">
                <a:solidFill>
                  <a:schemeClr val="accent1"/>
                </a:solidFill>
                <a:latin typeface="Lato"/>
                <a:ea typeface="Lato"/>
                <a:cs typeface="Lato"/>
                <a:sym typeface="Lato"/>
              </a:rPr>
              <a:t>Etap realizacji	</a:t>
            </a:r>
            <a:endParaRPr/>
          </a:p>
        </p:txBody>
      </p:sp>
      <p:sp>
        <p:nvSpPr>
          <p:cNvPr id="165" name="Google Shape;165;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pl" sz="5600"/>
              <a:t>	</a:t>
            </a:r>
            <a:endParaRPr sz="5600"/>
          </a:p>
          <a:p>
            <a:pPr marL="457200" lvl="0" indent="-344170" algn="l" rtl="0">
              <a:spcBef>
                <a:spcPts val="1200"/>
              </a:spcBef>
              <a:spcAft>
                <a:spcPts val="0"/>
              </a:spcAft>
              <a:buSzPct val="100000"/>
              <a:buAutoNum type="arabicPeriod"/>
            </a:pPr>
            <a:r>
              <a:rPr lang="pl" sz="5600"/>
              <a:t>Działania uczniów zgodne z harmonogramem </a:t>
            </a:r>
            <a:endParaRPr sz="5600"/>
          </a:p>
          <a:p>
            <a:pPr marL="457200" lvl="0" indent="-344170" algn="l" rtl="0">
              <a:spcBef>
                <a:spcPts val="0"/>
              </a:spcBef>
              <a:spcAft>
                <a:spcPts val="0"/>
              </a:spcAft>
              <a:buSzPct val="100000"/>
              <a:buAutoNum type="arabicPeriod"/>
            </a:pPr>
            <a:r>
              <a:rPr lang="pl" sz="5600"/>
              <a:t>Współpraca z sojusznikami - mediami i partnerami (krok opcjonalny)	</a:t>
            </a:r>
            <a:endParaRPr sz="5600"/>
          </a:p>
          <a:p>
            <a:pPr marL="457200" lvl="0" indent="-344170" algn="l" rtl="0">
              <a:spcBef>
                <a:spcPts val="0"/>
              </a:spcBef>
              <a:spcAft>
                <a:spcPts val="0"/>
              </a:spcAft>
              <a:buSzPct val="100000"/>
              <a:buAutoNum type="arabicPeriod"/>
            </a:pPr>
            <a:r>
              <a:rPr lang="pl" sz="5600"/>
              <a:t>Prowadzenie komunikacji w mediach społecznościowych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Realizacja - przykład</a:t>
            </a:r>
            <a:endParaRPr/>
          </a:p>
        </p:txBody>
      </p:sp>
      <p:sp>
        <p:nvSpPr>
          <p:cNvPr id="171" name="Google Shape;171;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000" dirty="0">
                <a:solidFill>
                  <a:srgbClr val="002060"/>
                </a:solidFill>
                <a:latin typeface="+mj-lt"/>
                <a:ea typeface="Montserrat"/>
                <a:cs typeface="Montserrat"/>
                <a:sym typeface="Montserrat"/>
              </a:rPr>
              <a:t>Kampania społeczna uzyskała sporą widoczność, choć nie taką, o której dziewczyny marzyły. Kilka razy pojawiły się w lokalnej prasie, raz w radiu. W założeniu kampania miała być ogólnopolska, jednak realnie dziewczyny miały jakąś widoczność tylko w województwie łódzkim. Nie znalazły się na kanapie TVNu, ale twierdzą, że wszystko przed nimi. </a:t>
            </a:r>
            <a:endParaRPr sz="2000" dirty="0">
              <a:solidFill>
                <a:srgbClr val="002060"/>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pl" sz="3200" b="0" dirty="0">
                <a:solidFill>
                  <a:schemeClr val="accent1"/>
                </a:solidFill>
                <a:latin typeface="Lato"/>
                <a:ea typeface="Lato"/>
                <a:cs typeface="Lato"/>
                <a:sym typeface="Lato"/>
              </a:rPr>
              <a:t>Etap zakończenia</a:t>
            </a:r>
            <a:endParaRPr sz="1200" dirty="0"/>
          </a:p>
        </p:txBody>
      </p:sp>
      <p:sp>
        <p:nvSpPr>
          <p:cNvPr id="177" name="Google Shape;177;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SzPct val="100000"/>
              <a:buNone/>
            </a:pPr>
            <a:r>
              <a:rPr lang="pl" sz="3000" dirty="0"/>
              <a:t>Świętowanie sukcesów.</a:t>
            </a:r>
            <a:endParaRPr sz="3000" dirty="0"/>
          </a:p>
          <a:p>
            <a:pPr marL="0" lvl="0" indent="0" algn="l" rtl="0">
              <a:spcBef>
                <a:spcPts val="0"/>
              </a:spcBef>
              <a:spcAft>
                <a:spcPts val="0"/>
              </a:spcAft>
              <a:buSzPct val="100000"/>
              <a:buNone/>
            </a:pPr>
            <a:r>
              <a:rPr lang="pl" sz="3000" dirty="0"/>
              <a:t>Podsumowanie i wnioski,</a:t>
            </a:r>
            <a:endParaRPr sz="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dirty="0"/>
              <a:t>Etap zakończenia - przykład</a:t>
            </a:r>
            <a:endParaRPr dirty="0"/>
          </a:p>
        </p:txBody>
      </p:sp>
      <p:sp>
        <p:nvSpPr>
          <p:cNvPr id="183" name="Google Shape;183;p2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pl" sz="1700" dirty="0">
                <a:solidFill>
                  <a:srgbClr val="002060"/>
                </a:solidFill>
                <a:latin typeface="+mj-lt"/>
                <a:ea typeface="Montserrat"/>
                <a:cs typeface="Montserrat"/>
                <a:sym typeface="Montserrat"/>
              </a:rPr>
              <a:t>Przyjaźń uczestniczek projektu </a:t>
            </a:r>
            <a:r>
              <a:rPr lang="pl" sz="1900" dirty="0">
                <a:solidFill>
                  <a:srgbClr val="002060"/>
                </a:solidFill>
                <a:latin typeface="+mj-lt"/>
                <a:ea typeface="Montserrat"/>
                <a:cs typeface="Montserrat"/>
                <a:sym typeface="Montserrat"/>
              </a:rPr>
              <a:t>umocniła się i już myślą o kolejnym projekcie. Tym razem jednak planują zwerbować do niego osobę z lekkim piórem. </a:t>
            </a:r>
            <a:endParaRPr sz="1900" dirty="0">
              <a:solidFill>
                <a:srgbClr val="002060"/>
              </a:solidFill>
              <a:latin typeface="+mj-lt"/>
              <a:ea typeface="Montserrat"/>
              <a:cs typeface="Montserrat"/>
              <a:sym typeface="Montserrat"/>
            </a:endParaRPr>
          </a:p>
          <a:p>
            <a:pPr marL="0" lvl="0" indent="0" algn="l" rtl="0">
              <a:spcBef>
                <a:spcPts val="0"/>
              </a:spcBef>
              <a:spcAft>
                <a:spcPts val="0"/>
              </a:spcAft>
              <a:buNone/>
            </a:pPr>
            <a:endParaRPr sz="1900" dirty="0">
              <a:solidFill>
                <a:srgbClr val="002060"/>
              </a:solidFill>
              <a:latin typeface="+mj-lt"/>
              <a:ea typeface="Montserrat"/>
              <a:cs typeface="Montserrat"/>
              <a:sym typeface="Montserrat"/>
            </a:endParaRPr>
          </a:p>
          <a:p>
            <a:pPr marL="0" lvl="0" indent="0" algn="l" rtl="0">
              <a:spcBef>
                <a:spcPts val="0"/>
              </a:spcBef>
              <a:spcAft>
                <a:spcPts val="0"/>
              </a:spcAft>
              <a:buNone/>
            </a:pPr>
            <a:r>
              <a:rPr lang="pl" sz="1700" dirty="0">
                <a:solidFill>
                  <a:srgbClr val="002060"/>
                </a:solidFill>
                <a:latin typeface="+mj-lt"/>
                <a:ea typeface="Montserrat"/>
                <a:cs typeface="Montserrat"/>
                <a:sym typeface="Montserrat"/>
              </a:rPr>
              <a:t>Nauczycielka informatyki jest z nich dumna i w kolejnych latach będzie o nich często wspominać, by dodawać odwagi kolejnym ambitnym programistkom. Nie miała siły na prowadzenie przez projekt całej klasy, jednak wielu uczniów obserwowało pracę koleżanek i zechciało także spróbować swoich sił. Nauczycielka przekonała nauczycieli kilku innych przedmiotów do połączenia sił i wspólnego przeprowadzenia klasy przez krótki projekt w drugim semestrze nauki.</a:t>
            </a:r>
            <a:endParaRPr sz="1700" dirty="0">
              <a:solidFill>
                <a:srgbClr val="002060"/>
              </a:solidFill>
              <a:latin typeface="+mj-lt"/>
              <a:ea typeface="Montserrat"/>
              <a:cs typeface="Montserrat"/>
              <a:sym typeface="Montserrat"/>
            </a:endParaRPr>
          </a:p>
          <a:p>
            <a:pPr marL="0" lvl="0" indent="0" algn="l" rtl="0">
              <a:spcBef>
                <a:spcPts val="0"/>
              </a:spcBef>
              <a:spcAft>
                <a:spcPts val="0"/>
              </a:spcAft>
              <a:buNone/>
            </a:pPr>
            <a:endParaRPr sz="1100" dirty="0">
              <a:solidFill>
                <a:srgbClr val="000000"/>
              </a:solidFill>
              <a:latin typeface="Montserrat"/>
              <a:ea typeface="Montserrat"/>
              <a:cs typeface="Montserrat"/>
              <a:sym typeface="Montserrat"/>
            </a:endParaRPr>
          </a:p>
          <a:p>
            <a:pPr marL="0" lvl="0" indent="0" algn="l" rtl="0">
              <a:spcBef>
                <a:spcPts val="0"/>
              </a:spcBef>
              <a:spcAft>
                <a:spcPts val="12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Budżet partycypacyjny SP 82</a:t>
            </a:r>
            <a:endParaRPr/>
          </a:p>
        </p:txBody>
      </p:sp>
      <p:sp>
        <p:nvSpPr>
          <p:cNvPr id="189" name="Google Shape;189;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just" rtl="0">
              <a:spcBef>
                <a:spcPts val="600"/>
              </a:spcBef>
              <a:spcAft>
                <a:spcPts val="0"/>
              </a:spcAft>
              <a:buNone/>
            </a:pPr>
            <a:r>
              <a:rPr lang="pl" sz="1600" dirty="0">
                <a:solidFill>
                  <a:srgbClr val="000000"/>
                </a:solidFill>
                <a:latin typeface="Calibri"/>
                <a:ea typeface="Calibri"/>
                <a:cs typeface="Calibri"/>
                <a:sym typeface="Calibri"/>
              </a:rPr>
              <a:t>Typy projektów:</a:t>
            </a:r>
            <a:endParaRPr sz="1600" dirty="0">
              <a:solidFill>
                <a:srgbClr val="000000"/>
              </a:solidFill>
              <a:latin typeface="Calibri"/>
              <a:ea typeface="Calibri"/>
              <a:cs typeface="Calibri"/>
              <a:sym typeface="Calibri"/>
            </a:endParaRPr>
          </a:p>
          <a:p>
            <a:pPr marL="749300" lvl="0" indent="0" algn="just" rtl="0">
              <a:spcBef>
                <a:spcPts val="1200"/>
              </a:spcBef>
              <a:spcAft>
                <a:spcPts val="0"/>
              </a:spcAft>
              <a:buNone/>
            </a:pPr>
            <a:r>
              <a:rPr lang="pl" sz="1600" dirty="0">
                <a:solidFill>
                  <a:srgbClr val="000000"/>
                </a:solidFill>
                <a:latin typeface="Calibri"/>
                <a:ea typeface="Calibri"/>
                <a:cs typeface="Calibri"/>
                <a:sym typeface="Calibri"/>
              </a:rPr>
              <a:t>a.     inwestycje (np. remonty, prace ogrodowe itd.),</a:t>
            </a:r>
            <a:endParaRPr sz="1600" dirty="0">
              <a:solidFill>
                <a:srgbClr val="000000"/>
              </a:solidFill>
              <a:latin typeface="Calibri"/>
              <a:ea typeface="Calibri"/>
              <a:cs typeface="Calibri"/>
              <a:sym typeface="Calibri"/>
            </a:endParaRPr>
          </a:p>
          <a:p>
            <a:pPr marL="749300" lvl="0" indent="0" algn="just" rtl="0">
              <a:spcBef>
                <a:spcPts val="600"/>
              </a:spcBef>
              <a:spcAft>
                <a:spcPts val="0"/>
              </a:spcAft>
              <a:buNone/>
            </a:pPr>
            <a:r>
              <a:rPr lang="pl" sz="1600" dirty="0">
                <a:solidFill>
                  <a:srgbClr val="000000"/>
                </a:solidFill>
                <a:latin typeface="Calibri"/>
                <a:ea typeface="Calibri"/>
                <a:cs typeface="Calibri"/>
                <a:sym typeface="Calibri"/>
              </a:rPr>
              <a:t>b.     zakupy (np. wyposażenie klas, korytarzy itd.),</a:t>
            </a:r>
            <a:endParaRPr sz="1600" dirty="0">
              <a:solidFill>
                <a:srgbClr val="000000"/>
              </a:solidFill>
              <a:latin typeface="Calibri"/>
              <a:ea typeface="Calibri"/>
              <a:cs typeface="Calibri"/>
              <a:sym typeface="Calibri"/>
            </a:endParaRPr>
          </a:p>
          <a:p>
            <a:pPr marL="749300" lvl="0" indent="0" algn="just" rtl="0">
              <a:spcBef>
                <a:spcPts val="600"/>
              </a:spcBef>
              <a:spcAft>
                <a:spcPts val="0"/>
              </a:spcAft>
              <a:buNone/>
            </a:pPr>
            <a:r>
              <a:rPr lang="pl" sz="1600" dirty="0">
                <a:solidFill>
                  <a:srgbClr val="000000"/>
                </a:solidFill>
                <a:latin typeface="Calibri"/>
                <a:ea typeface="Calibri"/>
                <a:cs typeface="Calibri"/>
                <a:sym typeface="Calibri"/>
              </a:rPr>
              <a:t>c.      wydarzenia (np. imprezy, dodatkowe zajęcia itd.).</a:t>
            </a:r>
            <a:endParaRPr sz="1600" dirty="0">
              <a:solidFill>
                <a:srgbClr val="000000"/>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727650" y="5792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Najważniejsze zasady </a:t>
            </a:r>
            <a:endParaRPr/>
          </a:p>
        </p:txBody>
      </p:sp>
      <p:sp>
        <p:nvSpPr>
          <p:cNvPr id="195" name="Google Shape;195;p30"/>
          <p:cNvSpPr txBox="1">
            <a:spLocks noGrp="1"/>
          </p:cNvSpPr>
          <p:nvPr>
            <p:ph type="body" idx="1"/>
          </p:nvPr>
        </p:nvSpPr>
        <p:spPr>
          <a:xfrm>
            <a:off x="436200" y="1182482"/>
            <a:ext cx="8271600" cy="3461100"/>
          </a:xfrm>
          <a:prstGeom prst="rect">
            <a:avLst/>
          </a:prstGeom>
        </p:spPr>
        <p:txBody>
          <a:bodyPr spcFirstLastPara="1" wrap="square" lIns="91425" tIns="91425" rIns="91425" bIns="91425" anchor="t" anchorCtr="0">
            <a:normAutofit fontScale="25000" lnSpcReduction="20000"/>
          </a:bodyPr>
          <a:lstStyle/>
          <a:p>
            <a:pPr marL="457200" marR="190500" lvl="0" indent="-336550" algn="l" rtl="0">
              <a:spcBef>
                <a:spcPts val="600"/>
              </a:spcBef>
              <a:spcAft>
                <a:spcPts val="0"/>
              </a:spcAft>
              <a:buClr>
                <a:srgbClr val="000000"/>
              </a:buClr>
              <a:buSzPct val="100000"/>
              <a:buFont typeface="Arial"/>
              <a:buAutoNum type="arabicPeriod"/>
            </a:pPr>
            <a:r>
              <a:rPr lang="pl" sz="6800" dirty="0">
                <a:solidFill>
                  <a:srgbClr val="000000"/>
                </a:solidFill>
                <a:latin typeface="Arial"/>
                <a:ea typeface="Arial"/>
                <a:cs typeface="Arial"/>
                <a:sym typeface="Arial"/>
              </a:rPr>
              <a:t>Projekty mają być związane z potrzebami uczniów i uczennic szkoły.</a:t>
            </a:r>
            <a:endParaRPr sz="6800" dirty="0">
              <a:solidFill>
                <a:srgbClr val="000000"/>
              </a:solidFill>
              <a:latin typeface="Arial"/>
              <a:ea typeface="Arial"/>
              <a:cs typeface="Arial"/>
              <a:sym typeface="Arial"/>
            </a:endParaRPr>
          </a:p>
          <a:p>
            <a:pPr marL="457200" marR="190500" lvl="0" indent="-336550" algn="l" rtl="0">
              <a:spcBef>
                <a:spcPts val="0"/>
              </a:spcBef>
              <a:spcAft>
                <a:spcPts val="0"/>
              </a:spcAft>
              <a:buClr>
                <a:srgbClr val="000000"/>
              </a:buClr>
              <a:buSzPct val="100000"/>
              <a:buFont typeface="Arial"/>
              <a:buAutoNum type="arabicPeriod"/>
            </a:pPr>
            <a:r>
              <a:rPr lang="pl" sz="6800" dirty="0">
                <a:solidFill>
                  <a:srgbClr val="000000"/>
                </a:solidFill>
                <a:latin typeface="Arial"/>
                <a:ea typeface="Arial"/>
                <a:cs typeface="Arial"/>
                <a:sym typeface="Arial"/>
              </a:rPr>
              <a:t>Opiekunem projektu może być: Nauczyciel, Rodzic lub pełnoletni Opiekun prawny.</a:t>
            </a:r>
            <a:endParaRPr sz="6800" dirty="0">
              <a:solidFill>
                <a:srgbClr val="000000"/>
              </a:solidFill>
              <a:latin typeface="Arial"/>
              <a:ea typeface="Arial"/>
              <a:cs typeface="Arial"/>
              <a:sym typeface="Arial"/>
            </a:endParaRPr>
          </a:p>
          <a:p>
            <a:pPr marL="457200" marR="190500" lvl="0" indent="-336550" algn="l" rtl="0">
              <a:spcBef>
                <a:spcPts val="0"/>
              </a:spcBef>
              <a:spcAft>
                <a:spcPts val="0"/>
              </a:spcAft>
              <a:buClr>
                <a:srgbClr val="000000"/>
              </a:buClr>
              <a:buSzPct val="100000"/>
              <a:buFont typeface="Arial"/>
              <a:buAutoNum type="arabicPeriod"/>
            </a:pPr>
            <a:r>
              <a:rPr lang="pl" sz="6800" dirty="0">
                <a:solidFill>
                  <a:srgbClr val="000000"/>
                </a:solidFill>
                <a:latin typeface="Arial"/>
                <a:ea typeface="Arial"/>
                <a:cs typeface="Arial"/>
                <a:sym typeface="Arial"/>
              </a:rPr>
              <a:t>Projekt powinien zawierać:</a:t>
            </a:r>
            <a:endParaRPr sz="6800" dirty="0">
              <a:solidFill>
                <a:srgbClr val="000000"/>
              </a:solidFill>
              <a:latin typeface="Arial"/>
              <a:ea typeface="Arial"/>
              <a:cs typeface="Arial"/>
              <a:sym typeface="Arial"/>
            </a:endParaRPr>
          </a:p>
          <a:p>
            <a:pPr marL="698500" lvl="0" indent="-177800" algn="l" rtl="0">
              <a:lnSpc>
                <a:spcPct val="115000"/>
              </a:lnSpc>
              <a:spcBef>
                <a:spcPts val="600"/>
              </a:spcBef>
              <a:spcAft>
                <a:spcPts val="0"/>
              </a:spcAft>
              <a:buNone/>
            </a:pPr>
            <a:r>
              <a:rPr lang="pl" sz="6800" dirty="0">
                <a:solidFill>
                  <a:srgbClr val="000000"/>
                </a:solidFill>
                <a:latin typeface="Arial"/>
                <a:ea typeface="Arial"/>
                <a:cs typeface="Arial"/>
                <a:sym typeface="Arial"/>
              </a:rPr>
              <a:t>a.   nazwę i opis projektu;</a:t>
            </a:r>
            <a:endParaRPr sz="6800" dirty="0">
              <a:solidFill>
                <a:srgbClr val="000000"/>
              </a:solidFill>
              <a:latin typeface="Arial"/>
              <a:ea typeface="Arial"/>
              <a:cs typeface="Arial"/>
              <a:sym typeface="Arial"/>
            </a:endParaRPr>
          </a:p>
          <a:p>
            <a:pPr marL="698500" lvl="0" indent="-177800" algn="l" rtl="0">
              <a:lnSpc>
                <a:spcPct val="115000"/>
              </a:lnSpc>
              <a:spcBef>
                <a:spcPts val="600"/>
              </a:spcBef>
              <a:spcAft>
                <a:spcPts val="0"/>
              </a:spcAft>
              <a:buNone/>
            </a:pPr>
            <a:r>
              <a:rPr lang="pl" sz="6800" dirty="0">
                <a:solidFill>
                  <a:srgbClr val="000000"/>
                </a:solidFill>
                <a:latin typeface="Arial"/>
                <a:ea typeface="Arial"/>
                <a:cs typeface="Arial"/>
                <a:sym typeface="Arial"/>
              </a:rPr>
              <a:t>b.   termin realizacji projektu;</a:t>
            </a:r>
            <a:endParaRPr sz="6800" dirty="0">
              <a:solidFill>
                <a:srgbClr val="000000"/>
              </a:solidFill>
              <a:latin typeface="Arial"/>
              <a:ea typeface="Arial"/>
              <a:cs typeface="Arial"/>
              <a:sym typeface="Arial"/>
            </a:endParaRPr>
          </a:p>
          <a:p>
            <a:pPr marL="698500" lvl="0" indent="-177800" algn="l" rtl="0">
              <a:lnSpc>
                <a:spcPct val="115000"/>
              </a:lnSpc>
              <a:spcBef>
                <a:spcPts val="600"/>
              </a:spcBef>
              <a:spcAft>
                <a:spcPts val="0"/>
              </a:spcAft>
              <a:buNone/>
            </a:pPr>
            <a:r>
              <a:rPr lang="pl" sz="6800" dirty="0">
                <a:solidFill>
                  <a:srgbClr val="000000"/>
                </a:solidFill>
                <a:latin typeface="Arial"/>
                <a:ea typeface="Arial"/>
                <a:cs typeface="Arial"/>
                <a:sym typeface="Arial"/>
              </a:rPr>
              <a:t>c.   preliminarz wydatków;</a:t>
            </a:r>
            <a:endParaRPr sz="6800" dirty="0">
              <a:solidFill>
                <a:srgbClr val="000000"/>
              </a:solidFill>
              <a:latin typeface="Arial"/>
              <a:ea typeface="Arial"/>
              <a:cs typeface="Arial"/>
              <a:sym typeface="Arial"/>
            </a:endParaRPr>
          </a:p>
          <a:p>
            <a:pPr marL="698500" lvl="0" indent="-177800" algn="l" rtl="0">
              <a:lnSpc>
                <a:spcPct val="115000"/>
              </a:lnSpc>
              <a:spcBef>
                <a:spcPts val="600"/>
              </a:spcBef>
              <a:spcAft>
                <a:spcPts val="0"/>
              </a:spcAft>
              <a:buNone/>
            </a:pPr>
            <a:r>
              <a:rPr lang="pl" sz="6800" dirty="0">
                <a:solidFill>
                  <a:srgbClr val="000000"/>
                </a:solidFill>
                <a:latin typeface="Arial"/>
                <a:ea typeface="Arial"/>
                <a:cs typeface="Arial"/>
                <a:sym typeface="Arial"/>
              </a:rPr>
              <a:t>d.   uzasadnienie;</a:t>
            </a:r>
            <a:endParaRPr sz="6800" dirty="0">
              <a:solidFill>
                <a:srgbClr val="000000"/>
              </a:solidFill>
              <a:latin typeface="Arial"/>
              <a:ea typeface="Arial"/>
              <a:cs typeface="Arial"/>
              <a:sym typeface="Arial"/>
            </a:endParaRPr>
          </a:p>
          <a:p>
            <a:pPr marL="698500" lvl="0" indent="-177800" algn="l" rtl="0">
              <a:lnSpc>
                <a:spcPct val="115000"/>
              </a:lnSpc>
              <a:spcBef>
                <a:spcPts val="600"/>
              </a:spcBef>
              <a:spcAft>
                <a:spcPts val="0"/>
              </a:spcAft>
              <a:buNone/>
            </a:pPr>
            <a:r>
              <a:rPr lang="pl" sz="6800" dirty="0">
                <a:solidFill>
                  <a:srgbClr val="000000"/>
                </a:solidFill>
                <a:latin typeface="Arial"/>
                <a:ea typeface="Arial"/>
                <a:cs typeface="Arial"/>
                <a:sym typeface="Arial"/>
              </a:rPr>
              <a:t>e.   nazwisko, kontakt telefon i mail oraz podpis (w przypadku wersji papierowej) Opiekuna projektu.</a:t>
            </a:r>
            <a:endParaRPr sz="6800" dirty="0">
              <a:solidFill>
                <a:srgbClr val="000000"/>
              </a:solidFill>
              <a:latin typeface="Arial"/>
              <a:ea typeface="Arial"/>
              <a:cs typeface="Arial"/>
              <a:sym typeface="Arial"/>
            </a:endParaRPr>
          </a:p>
          <a:p>
            <a:pPr marL="457200" lvl="0" indent="-336550" algn="l" rtl="0">
              <a:spcBef>
                <a:spcPts val="600"/>
              </a:spcBef>
              <a:spcAft>
                <a:spcPts val="0"/>
              </a:spcAft>
              <a:buClr>
                <a:srgbClr val="000000"/>
              </a:buClr>
              <a:buSzPct val="100000"/>
              <a:buFont typeface="Arial"/>
              <a:buAutoNum type="arabicPeriod"/>
            </a:pPr>
            <a:r>
              <a:rPr lang="pl" sz="6800" dirty="0">
                <a:solidFill>
                  <a:srgbClr val="000000"/>
                </a:solidFill>
                <a:latin typeface="Arial"/>
                <a:ea typeface="Arial"/>
                <a:cs typeface="Arial"/>
                <a:sym typeface="Arial"/>
              </a:rPr>
              <a:t>Uczniowie klas 1-3 mogą swoje propozycje przekazać Opiekunowi w formie plastycznej, np. kolażu. Opiekun jest zobowiązany do wypełnienia formularza  zgłoszeniowego wg wzoru – załącznik nr 2.</a:t>
            </a:r>
            <a:endParaRPr sz="6800" dirty="0">
              <a:solidFill>
                <a:srgbClr val="000000"/>
              </a:solidFill>
              <a:latin typeface="Arial"/>
              <a:ea typeface="Arial"/>
              <a:cs typeface="Arial"/>
              <a:sym typeface="Arial"/>
            </a:endParaRPr>
          </a:p>
          <a:p>
            <a:pPr marL="0" lvl="0" indent="0" algn="l" rtl="0">
              <a:spcBef>
                <a:spcPts val="0"/>
              </a:spcBef>
              <a:spcAft>
                <a:spcPts val="0"/>
              </a:spcAft>
              <a:buNone/>
            </a:pPr>
            <a:endParaRPr sz="6000" dirty="0">
              <a:solidFill>
                <a:srgbClr val="000000"/>
              </a:solidFill>
              <a:latin typeface="Calibri"/>
              <a:ea typeface="Calibri"/>
              <a:cs typeface="Calibri"/>
              <a:sym typeface="Calibri"/>
            </a:endParaRPr>
          </a:p>
          <a:p>
            <a:pPr marL="0" lvl="0" indent="0" algn="l" rtl="0">
              <a:spcBef>
                <a:spcPts val="1200"/>
              </a:spcBef>
              <a:spcAft>
                <a:spcPts val="1200"/>
              </a:spcAft>
              <a:buNone/>
            </a:pPr>
            <a:endParaRPr sz="6000"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1" name="Google Shape;201;p31"/>
          <p:cNvSpPr txBox="1">
            <a:spLocks noGrp="1"/>
          </p:cNvSpPr>
          <p:nvPr>
            <p:ph type="body" idx="1"/>
          </p:nvPr>
        </p:nvSpPr>
        <p:spPr>
          <a:xfrm>
            <a:off x="388650" y="1586250"/>
            <a:ext cx="8025900" cy="3674700"/>
          </a:xfrm>
          <a:prstGeom prst="rect">
            <a:avLst/>
          </a:prstGeom>
        </p:spPr>
        <p:txBody>
          <a:bodyPr spcFirstLastPara="1" wrap="square" lIns="91425" tIns="91425" rIns="91425" bIns="91425" anchor="t" anchorCtr="0">
            <a:normAutofit fontScale="25000" lnSpcReduction="20000"/>
          </a:bodyPr>
          <a:lstStyle/>
          <a:p>
            <a:pPr marL="0" marR="25400" lvl="0" indent="0" algn="l" rtl="0">
              <a:spcBef>
                <a:spcPts val="600"/>
              </a:spcBef>
              <a:spcAft>
                <a:spcPts val="0"/>
              </a:spcAft>
              <a:buNone/>
            </a:pPr>
            <a:r>
              <a:rPr lang="pl" sz="6800" dirty="0">
                <a:solidFill>
                  <a:srgbClr val="000000"/>
                </a:solidFill>
                <a:latin typeface="Arial"/>
                <a:ea typeface="Arial"/>
                <a:cs typeface="Arial"/>
                <a:sym typeface="Arial"/>
              </a:rPr>
              <a:t>5. Projekty muszą służyć większości uczniów.</a:t>
            </a:r>
            <a:endParaRPr sz="6800" dirty="0">
              <a:solidFill>
                <a:srgbClr val="000000"/>
              </a:solidFill>
              <a:latin typeface="Arial"/>
              <a:ea typeface="Arial"/>
              <a:cs typeface="Arial"/>
              <a:sym typeface="Arial"/>
            </a:endParaRPr>
          </a:p>
          <a:p>
            <a:pPr marL="0" marR="25400" lvl="0" indent="0" algn="l" rtl="0">
              <a:spcBef>
                <a:spcPts val="600"/>
              </a:spcBef>
              <a:spcAft>
                <a:spcPts val="0"/>
              </a:spcAft>
              <a:buNone/>
            </a:pPr>
            <a:r>
              <a:rPr lang="pl" sz="6800" dirty="0">
                <a:solidFill>
                  <a:srgbClr val="000000"/>
                </a:solidFill>
                <a:latin typeface="Arial"/>
                <a:ea typeface="Arial"/>
                <a:cs typeface="Arial"/>
                <a:sym typeface="Arial"/>
              </a:rPr>
              <a:t>6. Projekty muszą obejmować całość kosztów związanych z ich realizacją.</a:t>
            </a:r>
            <a:endParaRPr sz="6800" dirty="0">
              <a:solidFill>
                <a:srgbClr val="000000"/>
              </a:solidFill>
              <a:latin typeface="Arial"/>
              <a:ea typeface="Arial"/>
              <a:cs typeface="Arial"/>
              <a:sym typeface="Arial"/>
            </a:endParaRPr>
          </a:p>
          <a:p>
            <a:pPr marL="0" marR="25400" lvl="0" indent="0" algn="l" rtl="0">
              <a:spcBef>
                <a:spcPts val="600"/>
              </a:spcBef>
              <a:spcAft>
                <a:spcPts val="0"/>
              </a:spcAft>
              <a:buNone/>
            </a:pPr>
            <a:r>
              <a:rPr lang="pl" sz="6800" dirty="0">
                <a:solidFill>
                  <a:srgbClr val="000000"/>
                </a:solidFill>
                <a:latin typeface="Arial"/>
                <a:ea typeface="Arial"/>
                <a:cs typeface="Arial"/>
                <a:sym typeface="Arial"/>
              </a:rPr>
              <a:t>7. Projekty muszą być możliwe do realizacji w danym lub następnym roku szkolnym.</a:t>
            </a:r>
            <a:endParaRPr sz="6800" dirty="0">
              <a:solidFill>
                <a:srgbClr val="000000"/>
              </a:solidFill>
              <a:latin typeface="Arial"/>
              <a:ea typeface="Arial"/>
              <a:cs typeface="Arial"/>
              <a:sym typeface="Arial"/>
            </a:endParaRPr>
          </a:p>
          <a:p>
            <a:pPr marL="0" marR="25400" lvl="0" indent="0" algn="l" rtl="0">
              <a:spcBef>
                <a:spcPts val="600"/>
              </a:spcBef>
              <a:spcAft>
                <a:spcPts val="0"/>
              </a:spcAft>
              <a:buNone/>
            </a:pPr>
            <a:r>
              <a:rPr lang="pl" sz="6800" dirty="0">
                <a:solidFill>
                  <a:srgbClr val="000000"/>
                </a:solidFill>
                <a:latin typeface="Arial"/>
                <a:ea typeface="Arial"/>
                <a:cs typeface="Arial"/>
                <a:sym typeface="Arial"/>
              </a:rPr>
              <a:t>8. Projekty można składać pojedynczo, grupowo lub klasowo.</a:t>
            </a:r>
            <a:endParaRPr sz="6800" dirty="0">
              <a:solidFill>
                <a:srgbClr val="000000"/>
              </a:solidFill>
              <a:latin typeface="Arial"/>
              <a:ea typeface="Arial"/>
              <a:cs typeface="Arial"/>
              <a:sym typeface="Arial"/>
            </a:endParaRPr>
          </a:p>
          <a:p>
            <a:pPr marL="0" marR="25400" lvl="0" indent="0" algn="l" rtl="0">
              <a:spcBef>
                <a:spcPts val="600"/>
              </a:spcBef>
              <a:spcAft>
                <a:spcPts val="0"/>
              </a:spcAft>
              <a:buNone/>
            </a:pPr>
            <a:r>
              <a:rPr lang="pl" sz="6800" dirty="0">
                <a:solidFill>
                  <a:srgbClr val="000000"/>
                </a:solidFill>
                <a:latin typeface="Arial"/>
                <a:ea typeface="Arial"/>
                <a:cs typeface="Arial"/>
                <a:sym typeface="Arial"/>
              </a:rPr>
              <a:t>9. Do projektu trzeba dołączyć listę poparcia (załącznik nr 3), na której znajduje się co najmniej 20 uczniów i uczennic klas 1-8 popierających realizację projektu.</a:t>
            </a:r>
            <a:endParaRPr sz="6800" dirty="0">
              <a:solidFill>
                <a:srgbClr val="000000"/>
              </a:solidFill>
              <a:latin typeface="Arial"/>
              <a:ea typeface="Arial"/>
              <a:cs typeface="Arial"/>
              <a:sym typeface="Arial"/>
            </a:endParaRPr>
          </a:p>
          <a:p>
            <a:pPr marL="0" marR="25400" lvl="0" indent="0" algn="l" rtl="0">
              <a:spcBef>
                <a:spcPts val="600"/>
              </a:spcBef>
              <a:spcAft>
                <a:spcPts val="0"/>
              </a:spcAft>
              <a:buNone/>
            </a:pPr>
            <a:r>
              <a:rPr lang="pl" sz="6800" dirty="0">
                <a:solidFill>
                  <a:srgbClr val="000000"/>
                </a:solidFill>
                <a:latin typeface="Arial"/>
                <a:ea typeface="Arial"/>
                <a:cs typeface="Arial"/>
                <a:sym typeface="Arial"/>
              </a:rPr>
              <a:t>10. Na liście poparcia nie mogą znajdować się osoby składające dany projekt.</a:t>
            </a:r>
            <a:endParaRPr sz="6800" dirty="0">
              <a:solidFill>
                <a:srgbClr val="000000"/>
              </a:solidFill>
              <a:latin typeface="Arial"/>
              <a:ea typeface="Arial"/>
              <a:cs typeface="Arial"/>
              <a:sym typeface="Arial"/>
            </a:endParaRPr>
          </a:p>
          <a:p>
            <a:pPr marL="0" marR="25400" lvl="0" indent="0" algn="l" rtl="0">
              <a:spcBef>
                <a:spcPts val="600"/>
              </a:spcBef>
              <a:spcAft>
                <a:spcPts val="0"/>
              </a:spcAft>
              <a:buNone/>
            </a:pPr>
            <a:r>
              <a:rPr lang="pl" sz="6800" dirty="0">
                <a:solidFill>
                  <a:srgbClr val="000000"/>
                </a:solidFill>
                <a:latin typeface="Arial"/>
                <a:ea typeface="Arial"/>
                <a:cs typeface="Arial"/>
                <a:sym typeface="Arial"/>
              </a:rPr>
              <a:t>11. Jedna osoba może poprzeć dowolną liczbę projektów.</a:t>
            </a:r>
            <a:endParaRPr sz="6800" dirty="0">
              <a:solidFill>
                <a:srgbClr val="000000"/>
              </a:solidFill>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Czym jest projekt społeczny?</a:t>
            </a:r>
            <a:endParaRPr/>
          </a:p>
        </p:txBody>
      </p:sp>
      <p:sp>
        <p:nvSpPr>
          <p:cNvPr id="93" name="Google Shape;93;p14"/>
          <p:cNvSpPr txBox="1">
            <a:spLocks noGrp="1"/>
          </p:cNvSpPr>
          <p:nvPr>
            <p:ph type="body" idx="1"/>
          </p:nvPr>
        </p:nvSpPr>
        <p:spPr>
          <a:xfrm>
            <a:off x="428625" y="1982400"/>
            <a:ext cx="3632700" cy="28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2108" dirty="0">
                <a:solidFill>
                  <a:srgbClr val="0B5394"/>
                </a:solidFill>
                <a:latin typeface="Montserrat"/>
                <a:ea typeface="Montserrat"/>
                <a:cs typeface="Montserrat"/>
                <a:sym typeface="Montserrat"/>
              </a:rPr>
              <a:t>Projekt społeczny to </a:t>
            </a:r>
            <a:r>
              <a:rPr lang="pl" sz="2108" b="1" dirty="0">
                <a:solidFill>
                  <a:srgbClr val="0B5394"/>
                </a:solidFill>
                <a:latin typeface="Montserrat"/>
                <a:ea typeface="Montserrat"/>
                <a:cs typeface="Montserrat"/>
                <a:sym typeface="Montserrat"/>
              </a:rPr>
              <a:t>projekt edukacyjny,</a:t>
            </a:r>
            <a:r>
              <a:rPr lang="pl" sz="2108" dirty="0">
                <a:solidFill>
                  <a:srgbClr val="0B5394"/>
                </a:solidFill>
                <a:latin typeface="Montserrat"/>
                <a:ea typeface="Montserrat"/>
                <a:cs typeface="Montserrat"/>
                <a:sym typeface="Montserrat"/>
              </a:rPr>
              <a:t> wzmocniony o aspekt </a:t>
            </a:r>
            <a:r>
              <a:rPr lang="pl" sz="2108" b="1" dirty="0">
                <a:solidFill>
                  <a:srgbClr val="0B5394"/>
                </a:solidFill>
                <a:latin typeface="Montserrat"/>
                <a:ea typeface="Montserrat"/>
                <a:cs typeface="Montserrat"/>
                <a:sym typeface="Montserrat"/>
              </a:rPr>
              <a:t>diagnozy społecznej i wpływu społecznego</a:t>
            </a:r>
            <a:r>
              <a:rPr lang="pl" sz="2108" dirty="0">
                <a:solidFill>
                  <a:srgbClr val="0B5394"/>
                </a:solidFill>
                <a:latin typeface="Montserrat"/>
                <a:ea typeface="Montserrat"/>
                <a:cs typeface="Montserrat"/>
                <a:sym typeface="Montserrat"/>
              </a:rPr>
              <a:t>.</a:t>
            </a:r>
            <a:r>
              <a:rPr lang="pl" sz="1200" dirty="0">
                <a:solidFill>
                  <a:schemeClr val="dk1"/>
                </a:solidFill>
                <a:latin typeface="Montserrat"/>
                <a:ea typeface="Montserrat"/>
                <a:cs typeface="Montserrat"/>
                <a:sym typeface="Montserrat"/>
              </a:rPr>
              <a:t> </a:t>
            </a:r>
            <a:endParaRPr sz="1200" dirty="0">
              <a:solidFill>
                <a:schemeClr val="dk1"/>
              </a:solidFill>
              <a:latin typeface="Montserrat"/>
              <a:ea typeface="Montserrat"/>
              <a:cs typeface="Montserrat"/>
              <a:sym typeface="Montserrat"/>
            </a:endParaRPr>
          </a:p>
          <a:p>
            <a:pPr marL="0" lvl="0" indent="0" algn="l" rtl="0">
              <a:spcBef>
                <a:spcPts val="1200"/>
              </a:spcBef>
              <a:spcAft>
                <a:spcPts val="0"/>
              </a:spcAft>
              <a:buNone/>
            </a:pPr>
            <a:endParaRPr dirty="0">
              <a:solidFill>
                <a:schemeClr val="dk1"/>
              </a:solidFill>
              <a:latin typeface="Montserrat"/>
              <a:ea typeface="Montserrat"/>
              <a:cs typeface="Montserrat"/>
              <a:sym typeface="Montserrat"/>
            </a:endParaRPr>
          </a:p>
          <a:p>
            <a:pPr marL="0" lvl="0" indent="0" algn="l" rtl="0">
              <a:spcBef>
                <a:spcPts val="1200"/>
              </a:spcBef>
              <a:spcAft>
                <a:spcPts val="1200"/>
              </a:spcAft>
              <a:buNone/>
            </a:pPr>
            <a:endParaRPr dirty="0">
              <a:solidFill>
                <a:schemeClr val="dk1"/>
              </a:solidFill>
              <a:latin typeface="Montserrat"/>
              <a:ea typeface="Montserrat"/>
              <a:cs typeface="Montserrat"/>
              <a:sym typeface="Montserrat"/>
            </a:endParaRPr>
          </a:p>
        </p:txBody>
      </p:sp>
      <p:sp>
        <p:nvSpPr>
          <p:cNvPr id="94" name="Google Shape;94;p14"/>
          <p:cNvSpPr txBox="1"/>
          <p:nvPr/>
        </p:nvSpPr>
        <p:spPr>
          <a:xfrm>
            <a:off x="5047050" y="1128350"/>
            <a:ext cx="39861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900" i="1">
                <a:solidFill>
                  <a:srgbClr val="1C4587"/>
                </a:solidFill>
                <a:latin typeface="Montserrat"/>
                <a:ea typeface="Montserrat"/>
                <a:cs typeface="Montserrat"/>
                <a:sym typeface="Montserrat"/>
              </a:rPr>
              <a:t>To wieloaspektowe i </a:t>
            </a:r>
            <a:r>
              <a:rPr lang="pl" sz="1900" b="1" i="1">
                <a:solidFill>
                  <a:srgbClr val="1C4587"/>
                </a:solidFill>
                <a:latin typeface="Montserrat"/>
                <a:ea typeface="Montserrat"/>
                <a:cs typeface="Montserrat"/>
                <a:sym typeface="Montserrat"/>
              </a:rPr>
              <a:t>wieloetapowe</a:t>
            </a:r>
            <a:r>
              <a:rPr lang="pl" sz="1900" i="1">
                <a:solidFill>
                  <a:srgbClr val="1C4587"/>
                </a:solidFill>
                <a:latin typeface="Montserrat"/>
                <a:ea typeface="Montserrat"/>
                <a:cs typeface="Montserrat"/>
                <a:sym typeface="Montserrat"/>
              </a:rPr>
              <a:t> przedsięwzięcie </a:t>
            </a:r>
            <a:r>
              <a:rPr lang="pl" sz="1900" b="1" i="1">
                <a:solidFill>
                  <a:srgbClr val="1C4587"/>
                </a:solidFill>
                <a:latin typeface="Montserrat"/>
                <a:ea typeface="Montserrat"/>
                <a:cs typeface="Montserrat"/>
                <a:sym typeface="Montserrat"/>
              </a:rPr>
              <a:t>zespołowe</a:t>
            </a:r>
            <a:r>
              <a:rPr lang="pl" sz="1900" i="1">
                <a:solidFill>
                  <a:srgbClr val="1C4587"/>
                </a:solidFill>
                <a:latin typeface="Montserrat"/>
                <a:ea typeface="Montserrat"/>
                <a:cs typeface="Montserrat"/>
                <a:sym typeface="Montserrat"/>
              </a:rPr>
              <a:t>, zaplanowane w </a:t>
            </a:r>
            <a:r>
              <a:rPr lang="pl" sz="1900" b="1" i="1">
                <a:solidFill>
                  <a:srgbClr val="1C4587"/>
                </a:solidFill>
                <a:latin typeface="Montserrat"/>
                <a:ea typeface="Montserrat"/>
                <a:cs typeface="Montserrat"/>
                <a:sym typeface="Montserrat"/>
              </a:rPr>
              <a:t>czasie</a:t>
            </a:r>
            <a:r>
              <a:rPr lang="pl" sz="1900" i="1">
                <a:solidFill>
                  <a:srgbClr val="1C4587"/>
                </a:solidFill>
                <a:latin typeface="Montserrat"/>
                <a:ea typeface="Montserrat"/>
                <a:cs typeface="Montserrat"/>
                <a:sym typeface="Montserrat"/>
              </a:rPr>
              <a:t>, które ma prowadzić do </a:t>
            </a:r>
            <a:r>
              <a:rPr lang="pl" sz="1900" b="1" i="1">
                <a:solidFill>
                  <a:srgbClr val="1C4587"/>
                </a:solidFill>
                <a:latin typeface="Montserrat"/>
                <a:ea typeface="Montserrat"/>
                <a:cs typeface="Montserrat"/>
                <a:sym typeface="Montserrat"/>
              </a:rPr>
              <a:t>przemyślanego efektu</a:t>
            </a:r>
            <a:r>
              <a:rPr lang="pl" sz="1900" b="1">
                <a:solidFill>
                  <a:srgbClr val="1C4587"/>
                </a:solidFill>
                <a:latin typeface="Montserrat"/>
                <a:ea typeface="Montserrat"/>
                <a:cs typeface="Montserrat"/>
                <a:sym typeface="Montserrat"/>
              </a:rPr>
              <a:t>.</a:t>
            </a:r>
            <a:endParaRPr sz="2200" b="1">
              <a:solidFill>
                <a:srgbClr val="1C4587"/>
              </a:solidFill>
              <a:latin typeface="Lato"/>
              <a:ea typeface="Lato"/>
              <a:cs typeface="Lato"/>
              <a:sym typeface="Lato"/>
            </a:endParaRPr>
          </a:p>
        </p:txBody>
      </p:sp>
      <p:sp>
        <p:nvSpPr>
          <p:cNvPr id="95" name="Google Shape;95;p14"/>
          <p:cNvSpPr txBox="1"/>
          <p:nvPr/>
        </p:nvSpPr>
        <p:spPr>
          <a:xfrm>
            <a:off x="4154075" y="3257550"/>
            <a:ext cx="42147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2000">
                <a:solidFill>
                  <a:srgbClr val="0B5394"/>
                </a:solidFill>
                <a:latin typeface="Montserrat"/>
                <a:ea typeface="Montserrat"/>
                <a:cs typeface="Montserrat"/>
                <a:sym typeface="Montserrat"/>
              </a:rPr>
              <a:t>Ma na celu odpowiedzenie na konkretny, </a:t>
            </a:r>
            <a:r>
              <a:rPr lang="pl" sz="2000" b="1">
                <a:solidFill>
                  <a:srgbClr val="0B5394"/>
                </a:solidFill>
                <a:latin typeface="Montserrat"/>
                <a:ea typeface="Montserrat"/>
                <a:cs typeface="Montserrat"/>
                <a:sym typeface="Montserrat"/>
              </a:rPr>
              <a:t>budzący zainteresowanie uczniów problem społeczny</a:t>
            </a:r>
            <a:endParaRPr sz="2300" b="1">
              <a:solidFill>
                <a:srgbClr val="0B5394"/>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1000"/>
                                        <p:tgtEl>
                                          <p:spTgt spid="9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1000"/>
                                        <p:tgtEl>
                                          <p:spTgt spid="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solidFill>
                  <a:srgbClr val="073763"/>
                </a:solidFill>
              </a:rPr>
              <a:t>Praca w grupach- 15 minut</a:t>
            </a:r>
            <a:endParaRPr>
              <a:solidFill>
                <a:srgbClr val="073763"/>
              </a:solidFill>
            </a:endParaRPr>
          </a:p>
        </p:txBody>
      </p:sp>
      <p:sp>
        <p:nvSpPr>
          <p:cNvPr id="207" name="Google Shape;207;p3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2000" dirty="0">
                <a:solidFill>
                  <a:srgbClr val="073763"/>
                </a:solidFill>
              </a:rPr>
              <a:t>Generowanie pomysłów czterech obszarach:</a:t>
            </a:r>
            <a:endParaRPr sz="2000" dirty="0">
              <a:solidFill>
                <a:srgbClr val="073763"/>
              </a:solidFill>
            </a:endParaRPr>
          </a:p>
          <a:p>
            <a:pPr marL="457200" lvl="0" indent="-355600" algn="l" rtl="0">
              <a:spcBef>
                <a:spcPts val="1200"/>
              </a:spcBef>
              <a:spcAft>
                <a:spcPts val="0"/>
              </a:spcAft>
              <a:buClr>
                <a:srgbClr val="073763"/>
              </a:buClr>
              <a:buSzPts val="2000"/>
              <a:buAutoNum type="arabicPeriod"/>
            </a:pPr>
            <a:r>
              <a:rPr lang="pl" sz="2000" dirty="0">
                <a:solidFill>
                  <a:srgbClr val="073763"/>
                </a:solidFill>
              </a:rPr>
              <a:t>sport</a:t>
            </a:r>
            <a:endParaRPr sz="2000" dirty="0">
              <a:solidFill>
                <a:srgbClr val="073763"/>
              </a:solidFill>
            </a:endParaRPr>
          </a:p>
          <a:p>
            <a:pPr marL="457200" lvl="0" indent="-355600" algn="l" rtl="0">
              <a:spcBef>
                <a:spcPts val="0"/>
              </a:spcBef>
              <a:spcAft>
                <a:spcPts val="0"/>
              </a:spcAft>
              <a:buClr>
                <a:srgbClr val="073763"/>
              </a:buClr>
              <a:buSzPts val="2000"/>
              <a:buAutoNum type="arabicPeriod"/>
            </a:pPr>
            <a:r>
              <a:rPr lang="pl" sz="2000" dirty="0">
                <a:solidFill>
                  <a:srgbClr val="073763"/>
                </a:solidFill>
              </a:rPr>
              <a:t>kultura</a:t>
            </a:r>
            <a:endParaRPr sz="2000" dirty="0">
              <a:solidFill>
                <a:srgbClr val="073763"/>
              </a:solidFill>
            </a:endParaRPr>
          </a:p>
          <a:p>
            <a:pPr marL="457200" lvl="0" indent="-355600" algn="l" rtl="0">
              <a:spcBef>
                <a:spcPts val="0"/>
              </a:spcBef>
              <a:spcAft>
                <a:spcPts val="0"/>
              </a:spcAft>
              <a:buClr>
                <a:srgbClr val="073763"/>
              </a:buClr>
              <a:buSzPts val="2000"/>
              <a:buAutoNum type="arabicPeriod"/>
            </a:pPr>
            <a:r>
              <a:rPr lang="pl" sz="2000" dirty="0">
                <a:solidFill>
                  <a:srgbClr val="073763"/>
                </a:solidFill>
              </a:rPr>
              <a:t>edukacja</a:t>
            </a:r>
            <a:endParaRPr sz="2000" dirty="0">
              <a:solidFill>
                <a:srgbClr val="073763"/>
              </a:solidFill>
            </a:endParaRPr>
          </a:p>
          <a:p>
            <a:pPr marL="457200" lvl="0" indent="-355600" algn="l" rtl="0">
              <a:spcBef>
                <a:spcPts val="0"/>
              </a:spcBef>
              <a:spcAft>
                <a:spcPts val="0"/>
              </a:spcAft>
              <a:buClr>
                <a:srgbClr val="073763"/>
              </a:buClr>
              <a:buSzPts val="2000"/>
              <a:buAutoNum type="arabicPeriod"/>
            </a:pPr>
            <a:r>
              <a:rPr lang="pl" sz="2000" dirty="0">
                <a:solidFill>
                  <a:srgbClr val="073763"/>
                </a:solidFill>
              </a:rPr>
              <a:t>ekonomia</a:t>
            </a:r>
            <a:endParaRPr sz="2000" dirty="0">
              <a:solidFill>
                <a:srgbClr val="07376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5557950" y="686425"/>
            <a:ext cx="2860200" cy="64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0B5394"/>
                </a:solidFill>
              </a:rPr>
              <a:t>Rola nauczyciela</a:t>
            </a:r>
            <a:endParaRPr>
              <a:solidFill>
                <a:srgbClr val="0B5394"/>
              </a:solidFill>
            </a:endParaRPr>
          </a:p>
        </p:txBody>
      </p:sp>
      <p:sp>
        <p:nvSpPr>
          <p:cNvPr id="213" name="Google Shape;213;p33"/>
          <p:cNvSpPr txBox="1">
            <a:spLocks noGrp="1"/>
          </p:cNvSpPr>
          <p:nvPr>
            <p:ph type="body" idx="1"/>
          </p:nvPr>
        </p:nvSpPr>
        <p:spPr>
          <a:xfrm>
            <a:off x="42875" y="1275150"/>
            <a:ext cx="8883000" cy="3643500"/>
          </a:xfrm>
          <a:prstGeom prst="rect">
            <a:avLst/>
          </a:prstGeom>
        </p:spPr>
        <p:txBody>
          <a:bodyPr spcFirstLastPara="1" wrap="square" lIns="91425" tIns="91425" rIns="91425" bIns="91425" anchor="t" anchorCtr="0">
            <a:noAutofit/>
          </a:bodyPr>
          <a:lstStyle/>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Buduj środowisko sprzyjające uczniom realizującym projekt.</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Dbaj, by uczniowie mieli czas i miejsce na realizację projektu. </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Inspiruj i motywuj uczniów, dodawaj im wiary w siebie. </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Prowadź przez kolejne kroki w procesie, wskazując na następne cele i wyzwania, dbając o ich maksymalne rozdrobnienie. </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Moderuj prace grupowe na najtrudniejszych etapach projektu. </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Stawiaj kluczowe pytania i z życzliwością wyrażaj wątpliwości, by pomóc uczniom jednoznacznie określać cele, zadania, problemy i potrzeby. </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Dziel się swoim prywatnym doświadczeniem z pozycji osoby starszej, służącej radą i konsultacją pomysłów uczniów. </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Pomagaj uczniom w klarownej komunikacji, szczególnie w sytuacji zagrożenia nieporozumieniem lub konfliktem. </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Podpowiadaj narzędzia i techniki, z których warto skorzystać przy realizacji danego zadania. </a:t>
            </a:r>
            <a:endParaRPr>
              <a:solidFill>
                <a:srgbClr val="073763"/>
              </a:solidFill>
              <a:latin typeface="Montserrat"/>
              <a:ea typeface="Montserrat"/>
              <a:cs typeface="Montserrat"/>
              <a:sym typeface="Montserrat"/>
            </a:endParaRPr>
          </a:p>
          <a:p>
            <a:pPr marL="914400" lvl="0" indent="-311150" algn="just" rtl="0">
              <a:spcBef>
                <a:spcPts val="0"/>
              </a:spcBef>
              <a:spcAft>
                <a:spcPts val="0"/>
              </a:spcAft>
              <a:buClr>
                <a:srgbClr val="073763"/>
              </a:buClr>
              <a:buSzPts val="1300"/>
              <a:buFont typeface="Montserrat"/>
              <a:buAutoNum type="arabicPeriod"/>
            </a:pPr>
            <a:r>
              <a:rPr lang="pl">
                <a:solidFill>
                  <a:srgbClr val="073763"/>
                </a:solidFill>
                <a:latin typeface="Montserrat"/>
                <a:ea typeface="Montserrat"/>
                <a:cs typeface="Montserrat"/>
                <a:sym typeface="Montserrat"/>
              </a:rPr>
              <a:t>Chwal uczniów indywidualnie i jako grupę, celebruj z nimi małe sukcesy</a:t>
            </a:r>
            <a:endParaRPr sz="1500">
              <a:solidFill>
                <a:srgbClr val="07376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Warto zajrzeć :)</a:t>
            </a:r>
            <a:endParaRPr/>
          </a:p>
        </p:txBody>
      </p:sp>
      <p:sp>
        <p:nvSpPr>
          <p:cNvPr id="219" name="Google Shape;219;p34"/>
          <p:cNvSpPr txBox="1">
            <a:spLocks noGrp="1"/>
          </p:cNvSpPr>
          <p:nvPr>
            <p:ph type="body" idx="1"/>
          </p:nvPr>
        </p:nvSpPr>
        <p:spPr>
          <a:xfrm>
            <a:off x="428625" y="2078875"/>
            <a:ext cx="81225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1600" u="sng" dirty="0">
                <a:solidFill>
                  <a:schemeClr val="hlink"/>
                </a:solidFill>
                <a:latin typeface="Arial"/>
                <a:ea typeface="Arial"/>
                <a:cs typeface="Arial"/>
                <a:sym typeface="Arial"/>
                <a:hlinkClick r:id="rId3"/>
              </a:rPr>
              <a:t>https://drive.google.com/drive/folders/1STje5IhP7k_wFb_G8R5fg0_9J1ZjdFCp?usp=sharing</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solidFill>
                  <a:schemeClr val="accent5"/>
                </a:solidFill>
              </a:rPr>
              <a:t>Korzyści dla ucznia</a:t>
            </a:r>
            <a:endParaRPr>
              <a:solidFill>
                <a:schemeClr val="accent5"/>
              </a:solidFill>
            </a:endParaRPr>
          </a:p>
        </p:txBody>
      </p:sp>
      <p:sp>
        <p:nvSpPr>
          <p:cNvPr id="101" name="Google Shape;101;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1800" b="1">
                <a:solidFill>
                  <a:schemeClr val="accent5"/>
                </a:solidFill>
                <a:latin typeface="Montserrat"/>
                <a:ea typeface="Montserrat"/>
                <a:cs typeface="Montserrat"/>
                <a:sym typeface="Montserrat"/>
              </a:rPr>
              <a:t>Uczą się przez praktykę</a:t>
            </a:r>
            <a:r>
              <a:rPr lang="pl" sz="1800">
                <a:solidFill>
                  <a:schemeClr val="accent5"/>
                </a:solidFill>
                <a:latin typeface="Montserrat"/>
                <a:ea typeface="Montserrat"/>
                <a:cs typeface="Montserrat"/>
                <a:sym typeface="Montserrat"/>
              </a:rPr>
              <a:t> (projekt jest osadzony w prawdziwym życiu i problemach, dotyczy kwestii realnie bliskich uczniom).</a:t>
            </a:r>
            <a:endParaRPr sz="1800">
              <a:solidFill>
                <a:schemeClr val="accent5"/>
              </a:solidFill>
              <a:latin typeface="Montserrat"/>
              <a:ea typeface="Montserrat"/>
              <a:cs typeface="Montserrat"/>
              <a:sym typeface="Montserrat"/>
            </a:endParaRPr>
          </a:p>
          <a:p>
            <a:pPr marL="0" lvl="0" indent="0" algn="l" rtl="0">
              <a:spcBef>
                <a:spcPts val="1200"/>
              </a:spcBef>
              <a:spcAft>
                <a:spcPts val="0"/>
              </a:spcAft>
              <a:buNone/>
            </a:pPr>
            <a:r>
              <a:rPr lang="pl" sz="1800">
                <a:solidFill>
                  <a:schemeClr val="accent5"/>
                </a:solidFill>
                <a:latin typeface="Montserrat"/>
                <a:ea typeface="Montserrat"/>
                <a:cs typeface="Montserrat"/>
                <a:sym typeface="Montserrat"/>
              </a:rPr>
              <a:t>Doświadczają </a:t>
            </a:r>
            <a:r>
              <a:rPr lang="pl" sz="1800" b="1">
                <a:solidFill>
                  <a:schemeClr val="accent5"/>
                </a:solidFill>
                <a:latin typeface="Montserrat"/>
                <a:ea typeface="Montserrat"/>
                <a:cs typeface="Montserrat"/>
                <a:sym typeface="Montserrat"/>
              </a:rPr>
              <a:t>pogłębionej</a:t>
            </a:r>
            <a:r>
              <a:rPr lang="pl" sz="1800">
                <a:solidFill>
                  <a:schemeClr val="accent5"/>
                </a:solidFill>
                <a:latin typeface="Montserrat"/>
                <a:ea typeface="Montserrat"/>
                <a:cs typeface="Montserrat"/>
                <a:sym typeface="Montserrat"/>
              </a:rPr>
              <a:t> </a:t>
            </a:r>
            <a:r>
              <a:rPr lang="pl" sz="1800" b="1">
                <a:solidFill>
                  <a:schemeClr val="accent5"/>
                </a:solidFill>
                <a:latin typeface="Montserrat"/>
                <a:ea typeface="Montserrat"/>
                <a:cs typeface="Montserrat"/>
                <a:sym typeface="Montserrat"/>
              </a:rPr>
              <a:t>edukacji obywatelskiej</a:t>
            </a:r>
            <a:r>
              <a:rPr lang="pl" sz="1800">
                <a:solidFill>
                  <a:schemeClr val="accent5"/>
                </a:solidFill>
                <a:latin typeface="Montserrat"/>
                <a:ea typeface="Montserrat"/>
                <a:cs typeface="Montserrat"/>
                <a:sym typeface="Montserrat"/>
              </a:rPr>
              <a:t>.</a:t>
            </a:r>
            <a:endParaRPr sz="1800">
              <a:solidFill>
                <a:schemeClr val="accent5"/>
              </a:solidFill>
              <a:latin typeface="Montserrat"/>
              <a:ea typeface="Montserrat"/>
              <a:cs typeface="Montserrat"/>
              <a:sym typeface="Montserrat"/>
            </a:endParaRPr>
          </a:p>
          <a:p>
            <a:pPr marL="0" lvl="0" indent="0" algn="l" rtl="0">
              <a:spcBef>
                <a:spcPts val="1200"/>
              </a:spcBef>
              <a:spcAft>
                <a:spcPts val="0"/>
              </a:spcAft>
              <a:buNone/>
            </a:pPr>
            <a:r>
              <a:rPr lang="pl" sz="1800">
                <a:solidFill>
                  <a:schemeClr val="accent5"/>
                </a:solidFill>
                <a:latin typeface="Montserrat"/>
                <a:ea typeface="Montserrat"/>
                <a:cs typeface="Montserrat"/>
                <a:sym typeface="Montserrat"/>
              </a:rPr>
              <a:t>Nabierają </a:t>
            </a:r>
            <a:r>
              <a:rPr lang="pl" sz="1800" b="1">
                <a:solidFill>
                  <a:schemeClr val="accent5"/>
                </a:solidFill>
                <a:latin typeface="Montserrat"/>
                <a:ea typeface="Montserrat"/>
                <a:cs typeface="Montserrat"/>
                <a:sym typeface="Montserrat"/>
              </a:rPr>
              <a:t>poczucia współodpowiedzialności</a:t>
            </a:r>
            <a:r>
              <a:rPr lang="pl" sz="1800">
                <a:solidFill>
                  <a:schemeClr val="accent5"/>
                </a:solidFill>
                <a:latin typeface="Montserrat"/>
                <a:ea typeface="Montserrat"/>
                <a:cs typeface="Montserrat"/>
                <a:sym typeface="Montserrat"/>
              </a:rPr>
              <a:t> za świat i poczucia </a:t>
            </a:r>
            <a:r>
              <a:rPr lang="pl" sz="1800" b="1">
                <a:solidFill>
                  <a:schemeClr val="accent5"/>
                </a:solidFill>
                <a:latin typeface="Montserrat"/>
                <a:ea typeface="Montserrat"/>
                <a:cs typeface="Montserrat"/>
                <a:sym typeface="Montserrat"/>
              </a:rPr>
              <a:t>sprawczości.</a:t>
            </a:r>
            <a:endParaRPr sz="1800" b="1">
              <a:solidFill>
                <a:schemeClr val="accent5"/>
              </a:solidFill>
              <a:latin typeface="Montserrat"/>
              <a:ea typeface="Montserrat"/>
              <a:cs typeface="Montserrat"/>
              <a:sym typeface="Montserrat"/>
            </a:endParaRPr>
          </a:p>
          <a:p>
            <a:pPr marL="0" lvl="0" indent="0" algn="l" rtl="0">
              <a:spcBef>
                <a:spcPts val="1200"/>
              </a:spcBef>
              <a:spcAft>
                <a:spcPts val="1200"/>
              </a:spcAft>
              <a:buNone/>
            </a:pPr>
            <a:endParaRPr sz="1100">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225825" y="6543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solidFill>
                  <a:srgbClr val="073763"/>
                </a:solidFill>
              </a:rPr>
              <a:t>Filary projektu społecznego</a:t>
            </a:r>
            <a:endParaRPr>
              <a:solidFill>
                <a:srgbClr val="073763"/>
              </a:solidFill>
            </a:endParaRPr>
          </a:p>
        </p:txBody>
      </p:sp>
      <p:sp>
        <p:nvSpPr>
          <p:cNvPr id="107" name="Google Shape;107;p16"/>
          <p:cNvSpPr txBox="1">
            <a:spLocks noGrp="1"/>
          </p:cNvSpPr>
          <p:nvPr>
            <p:ph type="body" idx="1"/>
          </p:nvPr>
        </p:nvSpPr>
        <p:spPr>
          <a:xfrm>
            <a:off x="0" y="1489500"/>
            <a:ext cx="3589800" cy="2711100"/>
          </a:xfrm>
          <a:prstGeom prst="rect">
            <a:avLst/>
          </a:prstGeom>
        </p:spPr>
        <p:txBody>
          <a:bodyPr spcFirstLastPara="1" wrap="square" lIns="91425" tIns="91425" rIns="91425" bIns="91425" anchor="t" anchorCtr="0">
            <a:normAutofit/>
          </a:bodyPr>
          <a:lstStyle/>
          <a:p>
            <a:pPr marL="0" lvl="0" indent="0" algn="ctr" rtl="0">
              <a:lnSpc>
                <a:spcPct val="105000"/>
              </a:lnSpc>
              <a:spcBef>
                <a:spcPts val="1200"/>
              </a:spcBef>
              <a:spcAft>
                <a:spcPts val="0"/>
              </a:spcAft>
              <a:buSzPts val="770"/>
              <a:buNone/>
            </a:pPr>
            <a:r>
              <a:rPr lang="pl" sz="1657" b="1">
                <a:solidFill>
                  <a:srgbClr val="073763"/>
                </a:solidFill>
                <a:latin typeface="Montserrat"/>
                <a:ea typeface="Montserrat"/>
                <a:cs typeface="Montserrat"/>
                <a:sym typeface="Montserrat"/>
              </a:rPr>
              <a:t>1. maksymalna samodzielność i decyzyjność uczniów</a:t>
            </a:r>
            <a:r>
              <a:rPr lang="pl" sz="1657">
                <a:solidFill>
                  <a:srgbClr val="073763"/>
                </a:solidFill>
                <a:latin typeface="Montserrat"/>
                <a:ea typeface="Montserrat"/>
                <a:cs typeface="Montserrat"/>
                <a:sym typeface="Montserrat"/>
              </a:rPr>
              <a:t> – </a:t>
            </a:r>
            <a:r>
              <a:rPr lang="pl" sz="1457">
                <a:solidFill>
                  <a:srgbClr val="073763"/>
                </a:solidFill>
                <a:latin typeface="Montserrat"/>
                <a:ea typeface="Montserrat"/>
                <a:cs typeface="Montserrat"/>
                <a:sym typeface="Montserrat"/>
              </a:rPr>
              <a:t>biorą odpowiedzialność za podejmowane działania i obserwują ich skutki</a:t>
            </a:r>
            <a:r>
              <a:rPr lang="pl" sz="1657">
                <a:solidFill>
                  <a:srgbClr val="073763"/>
                </a:solidFill>
                <a:latin typeface="Montserrat"/>
                <a:ea typeface="Montserrat"/>
                <a:cs typeface="Montserrat"/>
                <a:sym typeface="Montserrat"/>
              </a:rPr>
              <a:t>;</a:t>
            </a:r>
            <a:endParaRPr sz="1657">
              <a:solidFill>
                <a:srgbClr val="073763"/>
              </a:solidFill>
              <a:latin typeface="Montserrat"/>
              <a:ea typeface="Montserrat"/>
              <a:cs typeface="Montserrat"/>
              <a:sym typeface="Montserrat"/>
            </a:endParaRPr>
          </a:p>
          <a:p>
            <a:pPr marL="0" lvl="0" indent="0" algn="just" rtl="0">
              <a:lnSpc>
                <a:spcPct val="105000"/>
              </a:lnSpc>
              <a:spcBef>
                <a:spcPts val="1200"/>
              </a:spcBef>
              <a:spcAft>
                <a:spcPts val="0"/>
              </a:spcAft>
              <a:buSzPts val="770"/>
              <a:buNone/>
            </a:pPr>
            <a:endParaRPr sz="670">
              <a:solidFill>
                <a:srgbClr val="000000"/>
              </a:solidFill>
              <a:latin typeface="Montserrat"/>
              <a:ea typeface="Montserrat"/>
              <a:cs typeface="Montserrat"/>
              <a:sym typeface="Montserrat"/>
            </a:endParaRPr>
          </a:p>
          <a:p>
            <a:pPr marL="0" lvl="0" indent="0" algn="l" rtl="0">
              <a:lnSpc>
                <a:spcPct val="105000"/>
              </a:lnSpc>
              <a:spcBef>
                <a:spcPts val="1200"/>
              </a:spcBef>
              <a:spcAft>
                <a:spcPts val="0"/>
              </a:spcAft>
              <a:buSzPts val="770"/>
              <a:buNone/>
            </a:pPr>
            <a:endParaRPr sz="670">
              <a:solidFill>
                <a:srgbClr val="000000"/>
              </a:solidFill>
              <a:latin typeface="Montserrat"/>
              <a:ea typeface="Montserrat"/>
              <a:cs typeface="Montserrat"/>
              <a:sym typeface="Montserrat"/>
            </a:endParaRPr>
          </a:p>
          <a:p>
            <a:pPr marL="0" lvl="0" indent="0" algn="l" rtl="0">
              <a:lnSpc>
                <a:spcPct val="105000"/>
              </a:lnSpc>
              <a:spcBef>
                <a:spcPts val="0"/>
              </a:spcBef>
              <a:spcAft>
                <a:spcPts val="1200"/>
              </a:spcAft>
              <a:buSzPts val="770"/>
              <a:buNone/>
            </a:pPr>
            <a:endParaRPr sz="810"/>
          </a:p>
        </p:txBody>
      </p:sp>
      <p:sp>
        <p:nvSpPr>
          <p:cNvPr id="108" name="Google Shape;108;p16"/>
          <p:cNvSpPr txBox="1"/>
          <p:nvPr/>
        </p:nvSpPr>
        <p:spPr>
          <a:xfrm>
            <a:off x="5218500" y="514350"/>
            <a:ext cx="3000300" cy="20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pl" sz="1600" b="1">
                <a:solidFill>
                  <a:srgbClr val="073763"/>
                </a:solidFill>
                <a:latin typeface="Montserrat"/>
                <a:ea typeface="Montserrat"/>
                <a:cs typeface="Montserrat"/>
                <a:sym typeface="Montserrat"/>
              </a:rPr>
              <a:t>2. bliskość tematu, celów i planów uczniom</a:t>
            </a:r>
            <a:r>
              <a:rPr lang="pl" sz="1600">
                <a:solidFill>
                  <a:srgbClr val="073763"/>
                </a:solidFill>
                <a:latin typeface="Montserrat"/>
                <a:ea typeface="Montserrat"/>
                <a:cs typeface="Montserrat"/>
                <a:sym typeface="Montserrat"/>
              </a:rPr>
              <a:t> – </a:t>
            </a:r>
            <a:r>
              <a:rPr lang="pl" sz="1500">
                <a:solidFill>
                  <a:srgbClr val="073763"/>
                </a:solidFill>
                <a:latin typeface="Montserrat"/>
                <a:ea typeface="Montserrat"/>
                <a:cs typeface="Montserrat"/>
                <a:sym typeface="Montserrat"/>
              </a:rPr>
              <a:t>projekt stanowi ich dzieło i działania wychodzą od nich;</a:t>
            </a:r>
            <a:endParaRPr sz="1500">
              <a:solidFill>
                <a:srgbClr val="073763"/>
              </a:solidFill>
              <a:latin typeface="Montserrat"/>
              <a:ea typeface="Montserrat"/>
              <a:cs typeface="Montserrat"/>
              <a:sym typeface="Montserrat"/>
            </a:endParaRPr>
          </a:p>
          <a:p>
            <a:pPr marL="0" lvl="0" indent="0" algn="just" rtl="0">
              <a:lnSpc>
                <a:spcPct val="115000"/>
              </a:lnSpc>
              <a:spcBef>
                <a:spcPts val="1200"/>
              </a:spcBef>
              <a:spcAft>
                <a:spcPts val="0"/>
              </a:spcAft>
              <a:buNone/>
            </a:pPr>
            <a:endParaRPr sz="1100">
              <a:latin typeface="Montserrat"/>
              <a:ea typeface="Montserrat"/>
              <a:cs typeface="Montserrat"/>
              <a:sym typeface="Montserrat"/>
            </a:endParaRPr>
          </a:p>
          <a:p>
            <a:pPr marL="0" lvl="0" indent="0" algn="l" rtl="0">
              <a:spcBef>
                <a:spcPts val="1200"/>
              </a:spcBef>
              <a:spcAft>
                <a:spcPts val="0"/>
              </a:spcAft>
              <a:buNone/>
            </a:pPr>
            <a:endParaRPr>
              <a:latin typeface="Lato"/>
              <a:ea typeface="Lato"/>
              <a:cs typeface="Lato"/>
              <a:sym typeface="Lato"/>
            </a:endParaRPr>
          </a:p>
        </p:txBody>
      </p:sp>
      <p:sp>
        <p:nvSpPr>
          <p:cNvPr id="109" name="Google Shape;109;p16"/>
          <p:cNvSpPr txBox="1"/>
          <p:nvPr/>
        </p:nvSpPr>
        <p:spPr>
          <a:xfrm>
            <a:off x="533700" y="3182575"/>
            <a:ext cx="3401100" cy="2711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pl" sz="1700" b="1">
                <a:solidFill>
                  <a:schemeClr val="accent5"/>
                </a:solidFill>
                <a:latin typeface="Montserrat"/>
                <a:ea typeface="Montserrat"/>
                <a:cs typeface="Montserrat"/>
                <a:sym typeface="Montserrat"/>
              </a:rPr>
              <a:t>3. uporządkowana struktura</a:t>
            </a:r>
            <a:r>
              <a:rPr lang="pl" sz="1700">
                <a:solidFill>
                  <a:schemeClr val="accent5"/>
                </a:solidFill>
                <a:latin typeface="Montserrat"/>
                <a:ea typeface="Montserrat"/>
                <a:cs typeface="Montserrat"/>
                <a:sym typeface="Montserrat"/>
              </a:rPr>
              <a:t> – </a:t>
            </a:r>
            <a:r>
              <a:rPr lang="pl" sz="1500">
                <a:solidFill>
                  <a:schemeClr val="accent5"/>
                </a:solidFill>
                <a:latin typeface="Montserrat"/>
                <a:ea typeface="Montserrat"/>
                <a:cs typeface="Montserrat"/>
                <a:sym typeface="Montserrat"/>
              </a:rPr>
              <a:t>zespół przechodzi drogę od koncepcji, przez plan, po działanie i wyciągnięcie wniosków z efektów;</a:t>
            </a:r>
            <a:endParaRPr sz="1500">
              <a:solidFill>
                <a:schemeClr val="accent5"/>
              </a:solidFill>
              <a:latin typeface="Montserrat"/>
              <a:ea typeface="Montserrat"/>
              <a:cs typeface="Montserrat"/>
              <a:sym typeface="Montserrat"/>
            </a:endParaRPr>
          </a:p>
          <a:p>
            <a:pPr marL="0" lvl="0" indent="0" algn="just" rtl="0">
              <a:lnSpc>
                <a:spcPct val="115000"/>
              </a:lnSpc>
              <a:spcBef>
                <a:spcPts val="1200"/>
              </a:spcBef>
              <a:spcAft>
                <a:spcPts val="0"/>
              </a:spcAft>
              <a:buNone/>
            </a:pPr>
            <a:endParaRPr sz="1100">
              <a:latin typeface="Montserrat"/>
              <a:ea typeface="Montserrat"/>
              <a:cs typeface="Montserrat"/>
              <a:sym typeface="Montserrat"/>
            </a:endParaRPr>
          </a:p>
          <a:p>
            <a:pPr marL="0" lvl="0" indent="0" algn="l" rtl="0">
              <a:lnSpc>
                <a:spcPct val="115000"/>
              </a:lnSpc>
              <a:spcBef>
                <a:spcPts val="120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10" name="Google Shape;110;p16"/>
          <p:cNvSpPr txBox="1"/>
          <p:nvPr/>
        </p:nvSpPr>
        <p:spPr>
          <a:xfrm>
            <a:off x="5422125" y="1797600"/>
            <a:ext cx="3493200" cy="1548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pl" sz="1700" b="1">
                <a:solidFill>
                  <a:srgbClr val="073763"/>
                </a:solidFill>
                <a:latin typeface="Montserrat"/>
                <a:ea typeface="Montserrat"/>
                <a:cs typeface="Montserrat"/>
                <a:sym typeface="Montserrat"/>
              </a:rPr>
              <a:t>4. autentyczne zaangażowanie społeczne</a:t>
            </a:r>
            <a:r>
              <a:rPr lang="pl" sz="1700">
                <a:solidFill>
                  <a:srgbClr val="073763"/>
                </a:solidFill>
                <a:latin typeface="Montserrat"/>
                <a:ea typeface="Montserrat"/>
                <a:cs typeface="Montserrat"/>
                <a:sym typeface="Montserrat"/>
              </a:rPr>
              <a:t> – </a:t>
            </a:r>
            <a:r>
              <a:rPr lang="pl" sz="1500">
                <a:solidFill>
                  <a:srgbClr val="073763"/>
                </a:solidFill>
                <a:latin typeface="Montserrat"/>
                <a:ea typeface="Montserrat"/>
                <a:cs typeface="Montserrat"/>
                <a:sym typeface="Montserrat"/>
              </a:rPr>
              <a:t>problem społeczny, który uczniowie są w stanie samodzielnie zaobserwować;</a:t>
            </a:r>
            <a:endParaRPr sz="1800">
              <a:solidFill>
                <a:srgbClr val="073763"/>
              </a:solidFill>
              <a:latin typeface="Lato"/>
              <a:ea typeface="Lato"/>
              <a:cs typeface="Lato"/>
              <a:sym typeface="Lato"/>
            </a:endParaRPr>
          </a:p>
        </p:txBody>
      </p:sp>
      <p:sp>
        <p:nvSpPr>
          <p:cNvPr id="111" name="Google Shape;111;p16"/>
          <p:cNvSpPr txBox="1"/>
          <p:nvPr/>
        </p:nvSpPr>
        <p:spPr>
          <a:xfrm>
            <a:off x="4572000" y="3405400"/>
            <a:ext cx="3129000" cy="1444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r>
              <a:rPr lang="pl" sz="1700" b="1">
                <a:solidFill>
                  <a:srgbClr val="20124D"/>
                </a:solidFill>
                <a:latin typeface="Montserrat"/>
                <a:ea typeface="Montserrat"/>
                <a:cs typeface="Montserrat"/>
                <a:sym typeface="Montserrat"/>
              </a:rPr>
              <a:t>5. wpływ społeczny </a:t>
            </a:r>
            <a:r>
              <a:rPr lang="pl" sz="1100">
                <a:solidFill>
                  <a:srgbClr val="20124D"/>
                </a:solidFill>
                <a:latin typeface="Montserrat"/>
                <a:ea typeface="Montserrat"/>
                <a:cs typeface="Montserrat"/>
                <a:sym typeface="Montserrat"/>
              </a:rPr>
              <a:t>– </a:t>
            </a:r>
            <a:r>
              <a:rPr lang="pl">
                <a:solidFill>
                  <a:srgbClr val="20124D"/>
                </a:solidFill>
                <a:latin typeface="Montserrat"/>
                <a:ea typeface="Montserrat"/>
                <a:cs typeface="Montserrat"/>
                <a:sym typeface="Montserrat"/>
              </a:rPr>
              <a:t>działania projektu są skierowane do konkretnej grupy odbiorców i wnoszą pozytywną wartość społeczną.</a:t>
            </a:r>
            <a:endParaRPr sz="1700">
              <a:solidFill>
                <a:srgbClr val="20124D"/>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0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727650" y="6007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Jak przebiega projekt?</a:t>
            </a:r>
            <a:endParaRPr/>
          </a:p>
        </p:txBody>
      </p:sp>
      <p:sp>
        <p:nvSpPr>
          <p:cNvPr id="117" name="Google Shape;117;p17"/>
          <p:cNvSpPr txBox="1">
            <a:spLocks noGrp="1"/>
          </p:cNvSpPr>
          <p:nvPr>
            <p:ph type="body" idx="1"/>
          </p:nvPr>
        </p:nvSpPr>
        <p:spPr>
          <a:xfrm>
            <a:off x="269550" y="1135900"/>
            <a:ext cx="8604900" cy="3536100"/>
          </a:xfrm>
          <a:prstGeom prst="rect">
            <a:avLst/>
          </a:prstGeom>
        </p:spPr>
        <p:txBody>
          <a:bodyPr spcFirstLastPara="1" wrap="square" lIns="91425" tIns="91425" rIns="91425" bIns="91425" anchor="t" anchorCtr="0">
            <a:normAutofit fontScale="47500" lnSpcReduction="20000"/>
          </a:bodyPr>
          <a:lstStyle/>
          <a:p>
            <a:pPr marL="0" lvl="0" indent="0" algn="just" rtl="0">
              <a:spcBef>
                <a:spcPts val="1200"/>
              </a:spcBef>
              <a:spcAft>
                <a:spcPts val="0"/>
              </a:spcAft>
              <a:buNone/>
            </a:pPr>
            <a:r>
              <a:rPr lang="pl" sz="4600" dirty="0">
                <a:solidFill>
                  <a:srgbClr val="000000"/>
                </a:solidFill>
                <a:latin typeface="Montserrat"/>
                <a:ea typeface="Montserrat"/>
                <a:cs typeface="Montserrat"/>
                <a:sym typeface="Montserrat"/>
              </a:rPr>
              <a:t>1. Uczniowie dowiadują się z czym wiąże się realizacja projektu i decydują się na nią samodzielnie.</a:t>
            </a:r>
            <a:endParaRPr sz="4600" dirty="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pl" sz="4600" dirty="0">
                <a:solidFill>
                  <a:srgbClr val="000000"/>
                </a:solidFill>
                <a:latin typeface="Montserrat"/>
                <a:ea typeface="Montserrat"/>
                <a:cs typeface="Montserrat"/>
                <a:sym typeface="Montserrat"/>
              </a:rPr>
              <a:t>2. Uczniowie zastanawiają się nad problemami społecznymi wokół nich i określają, które są im najbliższe.</a:t>
            </a:r>
            <a:endParaRPr sz="4600" dirty="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pl" sz="4600" dirty="0">
                <a:solidFill>
                  <a:srgbClr val="000000"/>
                </a:solidFill>
                <a:latin typeface="Montserrat"/>
                <a:ea typeface="Montserrat"/>
                <a:cs typeface="Montserrat"/>
                <a:sym typeface="Montserrat"/>
              </a:rPr>
              <a:t>3. Uczniowie kreatywnie wymyślają, co mogą zrobić, by odpowiedzieć na bliski im problem.</a:t>
            </a:r>
            <a:endParaRPr sz="4600" dirty="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pl" sz="4600" dirty="0">
                <a:solidFill>
                  <a:srgbClr val="000000"/>
                </a:solidFill>
                <a:latin typeface="Montserrat"/>
                <a:ea typeface="Montserrat"/>
                <a:cs typeface="Montserrat"/>
                <a:sym typeface="Montserrat"/>
              </a:rPr>
              <a:t>4. Uczniowie precyzują swoją wizję i określają osiągalne cele.</a:t>
            </a:r>
            <a:endParaRPr sz="4600" dirty="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pl" sz="1100" dirty="0">
                <a:solidFill>
                  <a:srgbClr val="000000"/>
                </a:solidFill>
                <a:latin typeface="Montserrat"/>
                <a:ea typeface="Montserrat"/>
                <a:cs typeface="Montserrat"/>
                <a:sym typeface="Montserrat"/>
              </a:rPr>
              <a:t> </a:t>
            </a:r>
            <a:endParaRPr sz="1100" dirty="0">
              <a:solidFill>
                <a:srgbClr val="000000"/>
              </a:solidFill>
              <a:latin typeface="Montserrat"/>
              <a:ea typeface="Montserrat"/>
              <a:cs typeface="Montserrat"/>
              <a:sym typeface="Montserrat"/>
            </a:endParaRPr>
          </a:p>
          <a:p>
            <a:pPr marL="0" lvl="0" indent="0" algn="l" rtl="0">
              <a:spcBef>
                <a:spcPts val="120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000"/>
                                        <p:tgtEl>
                                          <p:spTgt spid="117">
                                            <p:txEl>
                                              <p:pRg st="0" end="0"/>
                                            </p:txEl>
                                          </p:spTgt>
                                        </p:tgtEl>
                                      </p:cBhvr>
                                    </p:animEffect>
                                    <p:anim calcmode="lin" valueType="num">
                                      <p:cBhvr>
                                        <p:cTn id="8" dur="1000" fill="hold"/>
                                        <p:tgtEl>
                                          <p:spTgt spid="1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7">
                                            <p:txEl>
                                              <p:pRg st="1" end="1"/>
                                            </p:txEl>
                                          </p:spTgt>
                                        </p:tgtEl>
                                        <p:attrNameLst>
                                          <p:attrName>style.visibility</p:attrName>
                                        </p:attrNameLst>
                                      </p:cBhvr>
                                      <p:to>
                                        <p:strVal val="visible"/>
                                      </p:to>
                                    </p:set>
                                    <p:animEffect transition="in" filter="fade">
                                      <p:cBhvr>
                                        <p:cTn id="14" dur="1000"/>
                                        <p:tgtEl>
                                          <p:spTgt spid="117">
                                            <p:txEl>
                                              <p:pRg st="1" end="1"/>
                                            </p:txEl>
                                          </p:spTgt>
                                        </p:tgtEl>
                                      </p:cBhvr>
                                    </p:animEffect>
                                    <p:anim calcmode="lin" valueType="num">
                                      <p:cBhvr>
                                        <p:cTn id="15" dur="1000" fill="hold"/>
                                        <p:tgtEl>
                                          <p:spTgt spid="1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7">
                                            <p:txEl>
                                              <p:pRg st="2" end="2"/>
                                            </p:txEl>
                                          </p:spTgt>
                                        </p:tgtEl>
                                        <p:attrNameLst>
                                          <p:attrName>style.visibility</p:attrName>
                                        </p:attrNameLst>
                                      </p:cBhvr>
                                      <p:to>
                                        <p:strVal val="visible"/>
                                      </p:to>
                                    </p:set>
                                    <p:animEffect transition="in" filter="fade">
                                      <p:cBhvr>
                                        <p:cTn id="21" dur="1000"/>
                                        <p:tgtEl>
                                          <p:spTgt spid="117">
                                            <p:txEl>
                                              <p:pRg st="2" end="2"/>
                                            </p:txEl>
                                          </p:spTgt>
                                        </p:tgtEl>
                                      </p:cBhvr>
                                    </p:animEffect>
                                    <p:anim calcmode="lin" valueType="num">
                                      <p:cBhvr>
                                        <p:cTn id="22" dur="1000" fill="hold"/>
                                        <p:tgtEl>
                                          <p:spTgt spid="1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7">
                                            <p:txEl>
                                              <p:pRg st="3" end="3"/>
                                            </p:txEl>
                                          </p:spTgt>
                                        </p:tgtEl>
                                        <p:attrNameLst>
                                          <p:attrName>style.visibility</p:attrName>
                                        </p:attrNameLst>
                                      </p:cBhvr>
                                      <p:to>
                                        <p:strVal val="visible"/>
                                      </p:to>
                                    </p:set>
                                    <p:animEffect transition="in" filter="fade">
                                      <p:cBhvr>
                                        <p:cTn id="28" dur="1000"/>
                                        <p:tgtEl>
                                          <p:spTgt spid="117">
                                            <p:txEl>
                                              <p:pRg st="3" end="3"/>
                                            </p:txEl>
                                          </p:spTgt>
                                        </p:tgtEl>
                                      </p:cBhvr>
                                    </p:animEffect>
                                    <p:anim calcmode="lin" valueType="num">
                                      <p:cBhvr>
                                        <p:cTn id="29" dur="1000" fill="hold"/>
                                        <p:tgtEl>
                                          <p:spTgt spid="1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7">
                                            <p:txEl>
                                              <p:pRg st="4" end="4"/>
                                            </p:txEl>
                                          </p:spTgt>
                                        </p:tgtEl>
                                        <p:attrNameLst>
                                          <p:attrName>style.visibility</p:attrName>
                                        </p:attrNameLst>
                                      </p:cBhvr>
                                      <p:to>
                                        <p:strVal val="visible"/>
                                      </p:to>
                                    </p:set>
                                    <p:animEffect transition="in" filter="fade">
                                      <p:cBhvr>
                                        <p:cTn id="35" dur="1000"/>
                                        <p:tgtEl>
                                          <p:spTgt spid="117">
                                            <p:txEl>
                                              <p:pRg st="4" end="4"/>
                                            </p:txEl>
                                          </p:spTgt>
                                        </p:tgtEl>
                                      </p:cBhvr>
                                    </p:animEffect>
                                    <p:anim calcmode="lin" valueType="num">
                                      <p:cBhvr>
                                        <p:cTn id="36" dur="1000" fill="hold"/>
                                        <p:tgtEl>
                                          <p:spTgt spid="11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600875" y="6007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dirty="0"/>
              <a:t>Jak przebiega projekt?</a:t>
            </a:r>
            <a:endParaRPr dirty="0"/>
          </a:p>
        </p:txBody>
      </p:sp>
      <p:sp>
        <p:nvSpPr>
          <p:cNvPr id="123" name="Google Shape;123;p18"/>
          <p:cNvSpPr txBox="1">
            <a:spLocks noGrp="1"/>
          </p:cNvSpPr>
          <p:nvPr>
            <p:ph type="body" idx="1"/>
          </p:nvPr>
        </p:nvSpPr>
        <p:spPr>
          <a:xfrm>
            <a:off x="237279" y="1404125"/>
            <a:ext cx="7913700" cy="2904000"/>
          </a:xfrm>
          <a:prstGeom prst="rect">
            <a:avLst/>
          </a:prstGeom>
        </p:spPr>
        <p:txBody>
          <a:bodyPr spcFirstLastPara="1" wrap="square" lIns="91425" tIns="91425" rIns="91425" bIns="91425" anchor="t" anchorCtr="0">
            <a:normAutofit fontScale="25000" lnSpcReduction="20000"/>
          </a:bodyPr>
          <a:lstStyle/>
          <a:p>
            <a:pPr marL="0" lvl="0" indent="0" algn="just" rtl="0">
              <a:spcBef>
                <a:spcPts val="1200"/>
              </a:spcBef>
              <a:spcAft>
                <a:spcPts val="0"/>
              </a:spcAft>
              <a:buNone/>
            </a:pPr>
            <a:r>
              <a:rPr lang="pl" sz="6300" dirty="0">
                <a:solidFill>
                  <a:srgbClr val="000000"/>
                </a:solidFill>
                <a:latin typeface="Montserrat"/>
                <a:ea typeface="Montserrat"/>
                <a:cs typeface="Montserrat"/>
                <a:sym typeface="Montserrat"/>
              </a:rPr>
              <a:t>5. Uczniowie określają zasoby niezbędne do pozyskania i wyznaczają pojedyncze działania potrzebne do realizacji celu.</a:t>
            </a:r>
            <a:endParaRPr sz="6300" dirty="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pl" sz="6300" dirty="0">
                <a:solidFill>
                  <a:srgbClr val="000000"/>
                </a:solidFill>
                <a:latin typeface="Montserrat"/>
                <a:ea typeface="Montserrat"/>
                <a:cs typeface="Montserrat"/>
                <a:sym typeface="Montserrat"/>
              </a:rPr>
              <a:t>6. Uczniowie planują realizację działań w czasie i dzielą się nimi w grupie.</a:t>
            </a:r>
            <a:endParaRPr sz="6300" dirty="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pl" sz="6300" dirty="0">
                <a:solidFill>
                  <a:srgbClr val="000000"/>
                </a:solidFill>
                <a:latin typeface="Montserrat"/>
                <a:ea typeface="Montserrat"/>
                <a:cs typeface="Montserrat"/>
                <a:sym typeface="Montserrat"/>
              </a:rPr>
              <a:t>7. Opcjonalnie: uczniowie zdobywają sojuszników projektu – partnerów, media czy sponsorów.</a:t>
            </a:r>
            <a:endParaRPr sz="6300" dirty="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pl" sz="6300" dirty="0">
                <a:solidFill>
                  <a:srgbClr val="000000"/>
                </a:solidFill>
                <a:latin typeface="Montserrat"/>
                <a:ea typeface="Montserrat"/>
                <a:cs typeface="Montserrat"/>
                <a:sym typeface="Montserrat"/>
              </a:rPr>
              <a:t>8. Uczniowie realizują wyznaczone zadania i docierają do określonej grupy odbiorców z działaniami projektu.</a:t>
            </a:r>
            <a:endParaRPr sz="6300" dirty="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pl" sz="6300" dirty="0">
                <a:solidFill>
                  <a:srgbClr val="000000"/>
                </a:solidFill>
                <a:latin typeface="Montserrat"/>
                <a:ea typeface="Montserrat"/>
                <a:cs typeface="Montserrat"/>
                <a:sym typeface="Montserrat"/>
              </a:rPr>
              <a:t>9. Uczniowie podsumowują projekt – celebrują sukcesy i wyciągają wnioski z przebiegu i efektów projekt</a:t>
            </a:r>
            <a:r>
              <a:rPr lang="pl" sz="5500" dirty="0">
                <a:solidFill>
                  <a:srgbClr val="000000"/>
                </a:solidFill>
                <a:latin typeface="Montserrat"/>
                <a:ea typeface="Montserrat"/>
                <a:cs typeface="Montserrat"/>
                <a:sym typeface="Montserrat"/>
              </a:rPr>
              <a:t>u.</a:t>
            </a:r>
            <a:endParaRPr sz="5500" dirty="0">
              <a:solidFill>
                <a:srgbClr val="000000"/>
              </a:solidFill>
              <a:latin typeface="Montserrat"/>
              <a:ea typeface="Montserrat"/>
              <a:cs typeface="Montserrat"/>
              <a:sym typeface="Montserrat"/>
            </a:endParaRPr>
          </a:p>
          <a:p>
            <a:pPr marL="0" lvl="0" indent="0" algn="l" rtl="0">
              <a:spcBef>
                <a:spcPts val="120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anim calcmode="lin" valueType="num">
                                      <p:cBhvr>
                                        <p:cTn id="8" dur="1000" fill="hold"/>
                                        <p:tgtEl>
                                          <p:spTgt spid="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3">
                                            <p:txEl>
                                              <p:pRg st="1" end="1"/>
                                            </p:txEl>
                                          </p:spTgt>
                                        </p:tgtEl>
                                        <p:attrNameLst>
                                          <p:attrName>style.visibility</p:attrName>
                                        </p:attrNameLst>
                                      </p:cBhvr>
                                      <p:to>
                                        <p:strVal val="visible"/>
                                      </p:to>
                                    </p:set>
                                    <p:animEffect transition="in" filter="fade">
                                      <p:cBhvr>
                                        <p:cTn id="14" dur="1000"/>
                                        <p:tgtEl>
                                          <p:spTgt spid="123">
                                            <p:txEl>
                                              <p:pRg st="1" end="1"/>
                                            </p:txEl>
                                          </p:spTgt>
                                        </p:tgtEl>
                                      </p:cBhvr>
                                    </p:animEffect>
                                    <p:anim calcmode="lin" valueType="num">
                                      <p:cBhvr>
                                        <p:cTn id="15" dur="1000" fill="hold"/>
                                        <p:tgtEl>
                                          <p:spTgt spid="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3">
                                            <p:txEl>
                                              <p:pRg st="2" end="2"/>
                                            </p:txEl>
                                          </p:spTgt>
                                        </p:tgtEl>
                                        <p:attrNameLst>
                                          <p:attrName>style.visibility</p:attrName>
                                        </p:attrNameLst>
                                      </p:cBhvr>
                                      <p:to>
                                        <p:strVal val="visible"/>
                                      </p:to>
                                    </p:set>
                                    <p:animEffect transition="in" filter="fade">
                                      <p:cBhvr>
                                        <p:cTn id="21" dur="1000"/>
                                        <p:tgtEl>
                                          <p:spTgt spid="123">
                                            <p:txEl>
                                              <p:pRg st="2" end="2"/>
                                            </p:txEl>
                                          </p:spTgt>
                                        </p:tgtEl>
                                      </p:cBhvr>
                                    </p:animEffect>
                                    <p:anim calcmode="lin" valueType="num">
                                      <p:cBhvr>
                                        <p:cTn id="22" dur="1000" fill="hold"/>
                                        <p:tgtEl>
                                          <p:spTgt spid="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3">
                                            <p:txEl>
                                              <p:pRg st="3" end="3"/>
                                            </p:txEl>
                                          </p:spTgt>
                                        </p:tgtEl>
                                        <p:attrNameLst>
                                          <p:attrName>style.visibility</p:attrName>
                                        </p:attrNameLst>
                                      </p:cBhvr>
                                      <p:to>
                                        <p:strVal val="visible"/>
                                      </p:to>
                                    </p:set>
                                    <p:animEffect transition="in" filter="fade">
                                      <p:cBhvr>
                                        <p:cTn id="28" dur="1000"/>
                                        <p:tgtEl>
                                          <p:spTgt spid="123">
                                            <p:txEl>
                                              <p:pRg st="3" end="3"/>
                                            </p:txEl>
                                          </p:spTgt>
                                        </p:tgtEl>
                                      </p:cBhvr>
                                    </p:animEffect>
                                    <p:anim calcmode="lin" valueType="num">
                                      <p:cBhvr>
                                        <p:cTn id="29" dur="1000" fill="hold"/>
                                        <p:tgtEl>
                                          <p:spTgt spid="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3">
                                            <p:txEl>
                                              <p:pRg st="4" end="4"/>
                                            </p:txEl>
                                          </p:spTgt>
                                        </p:tgtEl>
                                        <p:attrNameLst>
                                          <p:attrName>style.visibility</p:attrName>
                                        </p:attrNameLst>
                                      </p:cBhvr>
                                      <p:to>
                                        <p:strVal val="visible"/>
                                      </p:to>
                                    </p:set>
                                    <p:animEffect transition="in" filter="fade">
                                      <p:cBhvr>
                                        <p:cTn id="35" dur="1000"/>
                                        <p:tgtEl>
                                          <p:spTgt spid="123">
                                            <p:txEl>
                                              <p:pRg st="4" end="4"/>
                                            </p:txEl>
                                          </p:spTgt>
                                        </p:tgtEl>
                                      </p:cBhvr>
                                    </p:animEffect>
                                    <p:anim calcmode="lin" valueType="num">
                                      <p:cBhvr>
                                        <p:cTn id="36" dur="1000" fill="hold"/>
                                        <p:tgtEl>
                                          <p:spTgt spid="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2925350" y="857875"/>
            <a:ext cx="56856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990"/>
              <a:buNone/>
            </a:pPr>
            <a:r>
              <a:rPr lang="pl" sz="4140">
                <a:solidFill>
                  <a:schemeClr val="accent1"/>
                </a:solidFill>
                <a:latin typeface="Lato"/>
                <a:ea typeface="Lato"/>
                <a:cs typeface="Lato"/>
                <a:sym typeface="Lato"/>
              </a:rPr>
              <a:t>Etap inicjacji</a:t>
            </a:r>
            <a:r>
              <a:rPr lang="pl" sz="4140" b="0">
                <a:solidFill>
                  <a:schemeClr val="accent1"/>
                </a:solidFill>
                <a:latin typeface="Lato"/>
                <a:ea typeface="Lato"/>
                <a:cs typeface="Lato"/>
                <a:sym typeface="Lato"/>
              </a:rPr>
              <a:t>	</a:t>
            </a:r>
            <a:endParaRPr sz="1440"/>
          </a:p>
        </p:txBody>
      </p:sp>
      <p:sp>
        <p:nvSpPr>
          <p:cNvPr id="129" name="Google Shape;129;p19"/>
          <p:cNvSpPr txBox="1">
            <a:spLocks noGrp="1"/>
          </p:cNvSpPr>
          <p:nvPr>
            <p:ph type="body" idx="1"/>
          </p:nvPr>
        </p:nvSpPr>
        <p:spPr>
          <a:xfrm>
            <a:off x="563418" y="1551709"/>
            <a:ext cx="7961882" cy="2561341"/>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endParaRPr sz="5600" dirty="0"/>
          </a:p>
          <a:p>
            <a:pPr marL="457200" lvl="0" indent="-350519" algn="l" rtl="0">
              <a:spcBef>
                <a:spcPts val="1200"/>
              </a:spcBef>
              <a:spcAft>
                <a:spcPts val="0"/>
              </a:spcAft>
              <a:buSzPct val="100000"/>
              <a:buChar char="●"/>
            </a:pPr>
            <a:r>
              <a:rPr lang="pl" sz="5907" dirty="0"/>
              <a:t>Zainspirowanie uczniów	</a:t>
            </a:r>
            <a:endParaRPr sz="5907" dirty="0"/>
          </a:p>
          <a:p>
            <a:pPr marL="457200" lvl="0" indent="-350519" algn="l" rtl="0">
              <a:spcBef>
                <a:spcPts val="0"/>
              </a:spcBef>
              <a:spcAft>
                <a:spcPts val="0"/>
              </a:spcAft>
              <a:buSzPct val="100000"/>
              <a:buChar char="●"/>
            </a:pPr>
            <a:r>
              <a:rPr lang="pl" sz="5907" dirty="0"/>
              <a:t>Poznanie problemów społecznych bliskich uczniom	</a:t>
            </a:r>
            <a:endParaRPr sz="5907" dirty="0"/>
          </a:p>
          <a:p>
            <a:pPr marL="457200" lvl="0" indent="-350519" algn="l" rtl="0">
              <a:spcBef>
                <a:spcPts val="0"/>
              </a:spcBef>
              <a:spcAft>
                <a:spcPts val="0"/>
              </a:spcAft>
              <a:buSzPct val="100000"/>
              <a:buChar char="●"/>
            </a:pPr>
            <a:r>
              <a:rPr lang="pl" sz="5907" dirty="0"/>
              <a:t>Dobór i kształtowanie zespołów	</a:t>
            </a:r>
            <a:endParaRPr sz="5907" dirty="0"/>
          </a:p>
          <a:p>
            <a:pPr marL="457200" lvl="0" indent="-350519" algn="l" rtl="0">
              <a:spcBef>
                <a:spcPts val="0"/>
              </a:spcBef>
              <a:spcAft>
                <a:spcPts val="0"/>
              </a:spcAft>
              <a:buSzPct val="100000"/>
              <a:buChar char="●"/>
            </a:pPr>
            <a:r>
              <a:rPr lang="pl" sz="5907" dirty="0"/>
              <a:t>Pomysł na projekt	</a:t>
            </a:r>
            <a:endParaRPr sz="5907" dirty="0"/>
          </a:p>
          <a:p>
            <a:pPr marL="457200" lvl="0" indent="-344170" algn="l" rtl="0">
              <a:spcBef>
                <a:spcPts val="0"/>
              </a:spcBef>
              <a:spcAft>
                <a:spcPts val="0"/>
              </a:spcAft>
              <a:buSzPct val="94791"/>
              <a:buChar char="●"/>
            </a:pPr>
            <a:r>
              <a:rPr lang="pl" sz="5907" dirty="0"/>
              <a:t>Doprecyzowanie pożądanych efektów</a:t>
            </a:r>
            <a:r>
              <a:rPr lang="pl" sz="5600" dirty="0"/>
              <a:t>	</a:t>
            </a:r>
            <a:endParaRPr sz="5600" dirty="0"/>
          </a:p>
          <a:p>
            <a:pPr marL="0" lvl="0" indent="0" algn="l" rtl="0">
              <a:spcBef>
                <a:spcPts val="1200"/>
              </a:spcBef>
              <a:spcAft>
                <a:spcPts val="12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dirty="0">
                <a:solidFill>
                  <a:schemeClr val="accent5">
                    <a:lumMod val="75000"/>
                  </a:schemeClr>
                </a:solidFill>
              </a:rPr>
              <a:t>Przykład bazowy- Zwolnieni z teorii</a:t>
            </a:r>
            <a:endParaRPr dirty="0">
              <a:solidFill>
                <a:schemeClr val="accent5">
                  <a:lumMod val="75000"/>
                </a:schemeClr>
              </a:solidFill>
            </a:endParaRPr>
          </a:p>
        </p:txBody>
      </p:sp>
      <p:sp>
        <p:nvSpPr>
          <p:cNvPr id="135" name="Google Shape;135;p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l" sz="1100" dirty="0">
                <a:solidFill>
                  <a:srgbClr val="000000"/>
                </a:solidFill>
                <a:latin typeface="+mj-lt"/>
                <a:ea typeface="Montserrat"/>
                <a:cs typeface="Montserrat"/>
                <a:sym typeface="Montserrat"/>
              </a:rPr>
              <a:t> </a:t>
            </a:r>
            <a:r>
              <a:rPr lang="pl" sz="1500" dirty="0">
                <a:solidFill>
                  <a:srgbClr val="002060"/>
                </a:solidFill>
                <a:latin typeface="+mj-lt"/>
                <a:ea typeface="Montserrat"/>
                <a:cs typeface="Montserrat"/>
                <a:sym typeface="Montserrat"/>
              </a:rPr>
              <a:t>Dziewczyny do kodu!</a:t>
            </a:r>
            <a:endParaRPr sz="1500" dirty="0">
              <a:solidFill>
                <a:srgbClr val="002060"/>
              </a:solidFill>
              <a:latin typeface="+mj-lt"/>
              <a:ea typeface="Montserrat"/>
              <a:cs typeface="Montserrat"/>
              <a:sym typeface="Montserrat"/>
            </a:endParaRPr>
          </a:p>
          <a:p>
            <a:pPr marL="0" lvl="0" indent="0" algn="l" rtl="0">
              <a:spcBef>
                <a:spcPts val="0"/>
              </a:spcBef>
              <a:spcAft>
                <a:spcPts val="0"/>
              </a:spcAft>
              <a:buNone/>
            </a:pPr>
            <a:endParaRPr sz="1500" dirty="0">
              <a:solidFill>
                <a:srgbClr val="002060"/>
              </a:solidFill>
              <a:latin typeface="+mj-lt"/>
              <a:ea typeface="Montserrat"/>
              <a:cs typeface="Montserrat"/>
              <a:sym typeface="Montserrat"/>
            </a:endParaRPr>
          </a:p>
          <a:p>
            <a:pPr marL="0" lvl="0" indent="0" algn="l" rtl="0">
              <a:spcBef>
                <a:spcPts val="0"/>
              </a:spcBef>
              <a:spcAft>
                <a:spcPts val="0"/>
              </a:spcAft>
              <a:buNone/>
            </a:pPr>
            <a:r>
              <a:rPr lang="pl" sz="1500" dirty="0">
                <a:solidFill>
                  <a:srgbClr val="002060"/>
                </a:solidFill>
                <a:latin typeface="+mj-lt"/>
                <a:ea typeface="Montserrat"/>
                <a:cs typeface="Montserrat"/>
                <a:sym typeface="Montserrat"/>
              </a:rPr>
              <a:t>Cel projektu: </a:t>
            </a:r>
          </a:p>
          <a:p>
            <a:pPr marL="0" lvl="0" indent="0" algn="l" rtl="0">
              <a:spcBef>
                <a:spcPts val="0"/>
              </a:spcBef>
              <a:spcAft>
                <a:spcPts val="0"/>
              </a:spcAft>
              <a:buNone/>
            </a:pPr>
            <a:endParaRPr lang="pl" sz="1500" dirty="0">
              <a:solidFill>
                <a:srgbClr val="002060"/>
              </a:solidFill>
              <a:latin typeface="+mj-lt"/>
              <a:ea typeface="Montserrat"/>
              <a:cs typeface="Montserrat"/>
              <a:sym typeface="Montserrat"/>
            </a:endParaRPr>
          </a:p>
          <a:p>
            <a:pPr marL="0" lvl="0" indent="0" algn="l" rtl="0">
              <a:spcBef>
                <a:spcPts val="0"/>
              </a:spcBef>
              <a:spcAft>
                <a:spcPts val="0"/>
              </a:spcAft>
              <a:buNone/>
            </a:pPr>
            <a:r>
              <a:rPr lang="pl" sz="1500" dirty="0">
                <a:solidFill>
                  <a:srgbClr val="002060"/>
                </a:solidFill>
                <a:latin typeface="+mj-lt"/>
                <a:ea typeface="Montserrat"/>
                <a:cs typeface="Montserrat"/>
                <a:sym typeface="Montserrat"/>
              </a:rPr>
              <a:t>Przeprowadzenie kampanii w mediach społecznościowych i tradycyjnych, zrywającej ze stereotypowym postrzeganiem, że kodowanie jest domeną chłopców i wzbudzenie ogólnopolskiego zainteresowania społecznością kodujących dziewczyn. Dotarcie łącznie do 7 tysięcy odbiorców do końca lutego.</a:t>
            </a:r>
            <a:endParaRPr sz="1500" dirty="0">
              <a:solidFill>
                <a:srgbClr val="002060"/>
              </a:solidFill>
              <a:latin typeface="+mj-lt"/>
              <a:ea typeface="Montserrat"/>
              <a:cs typeface="Montserrat"/>
              <a:sym typeface="Montserrat"/>
            </a:endParaRPr>
          </a:p>
          <a:p>
            <a:pPr marL="0" lvl="0" indent="0" algn="l" rtl="0">
              <a:spcBef>
                <a:spcPts val="0"/>
              </a:spcBef>
              <a:spcAft>
                <a:spcPts val="0"/>
              </a:spcAft>
              <a:buNone/>
            </a:pPr>
            <a:endParaRPr sz="1500" b="1" dirty="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Etap inicjacji - przykład</a:t>
            </a:r>
            <a:endParaRPr/>
          </a:p>
        </p:txBody>
      </p:sp>
      <p:sp>
        <p:nvSpPr>
          <p:cNvPr id="141" name="Google Shape;141;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100" b="1">
              <a:solidFill>
                <a:srgbClr val="000000"/>
              </a:solidFill>
              <a:latin typeface="Montserrat"/>
              <a:ea typeface="Montserrat"/>
              <a:cs typeface="Montserrat"/>
              <a:sym typeface="Montserrat"/>
            </a:endParaRPr>
          </a:p>
          <a:p>
            <a:pPr marL="0" lvl="0" indent="0" algn="l" rtl="0">
              <a:spcBef>
                <a:spcPts val="0"/>
              </a:spcBef>
              <a:spcAft>
                <a:spcPts val="0"/>
              </a:spcAft>
              <a:buNone/>
            </a:pPr>
            <a:r>
              <a:rPr lang="pl" sz="1500">
                <a:solidFill>
                  <a:srgbClr val="073763"/>
                </a:solidFill>
                <a:latin typeface="Arial"/>
                <a:ea typeface="Arial"/>
                <a:cs typeface="Arial"/>
                <a:sym typeface="Arial"/>
              </a:rPr>
              <a:t>Uczennice klasy siódmej dużej łódzkiej podstawówki mają dość tego, że większość ich znajomych dziwi się, gdy mówią, że chcą zostać programistkami. Postanowiły więc, za namową swojej nauczycielki informatyki, zorganizować ogólnopolską kampanię społeczną na temat kodujących dziewczyn. Szybko i sprawnie wymyśliły cel kampanii i przystąpiły do działania. Dużą część pracy wykonały na lekcji informatyki wspólnie z resztą klasy, przy okazji realizując część założeń podstawy programowej. Resztę miały robić po lekcjach, na spotkaniach ze swoją zaangażowaną nauczycielką</a:t>
            </a:r>
            <a:r>
              <a:rPr lang="pl" sz="1400">
                <a:solidFill>
                  <a:srgbClr val="073763"/>
                </a:solidFill>
                <a:latin typeface="Montserrat"/>
                <a:ea typeface="Montserrat"/>
                <a:cs typeface="Montserrat"/>
                <a:sym typeface="Montserrat"/>
              </a:rPr>
              <a:t>. </a:t>
            </a:r>
            <a:endParaRPr sz="1600">
              <a:solidFill>
                <a:srgbClr val="073763"/>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1319</Words>
  <Application>Microsoft Office PowerPoint</Application>
  <PresentationFormat>Pokaz na ekranie (16:9)</PresentationFormat>
  <Paragraphs>115</Paragraphs>
  <Slides>22</Slides>
  <Notes>22</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22</vt:i4>
      </vt:variant>
    </vt:vector>
  </HeadingPairs>
  <TitlesOfParts>
    <vt:vector size="28" baseType="lpstr">
      <vt:lpstr>Calibri</vt:lpstr>
      <vt:lpstr>Lato</vt:lpstr>
      <vt:lpstr>Arial</vt:lpstr>
      <vt:lpstr>Raleway</vt:lpstr>
      <vt:lpstr>Montserrat</vt:lpstr>
      <vt:lpstr>Streamline</vt:lpstr>
      <vt:lpstr>Projekty społeczne</vt:lpstr>
      <vt:lpstr>Czym jest projekt społeczny?</vt:lpstr>
      <vt:lpstr>Korzyści dla ucznia</vt:lpstr>
      <vt:lpstr>Filary projektu społecznego</vt:lpstr>
      <vt:lpstr>Jak przebiega projekt?</vt:lpstr>
      <vt:lpstr>Jak przebiega projekt?</vt:lpstr>
      <vt:lpstr>Etap inicjacji </vt:lpstr>
      <vt:lpstr>Przykład bazowy- Zwolnieni z teorii</vt:lpstr>
      <vt:lpstr>Etap inicjacji - przykład</vt:lpstr>
      <vt:lpstr>Zespół - przykład</vt:lpstr>
      <vt:lpstr>Etap planowania</vt:lpstr>
      <vt:lpstr>Planowanie - przykład</vt:lpstr>
      <vt:lpstr>Etap realizacji </vt:lpstr>
      <vt:lpstr>Realizacja - przykład</vt:lpstr>
      <vt:lpstr>Etap zakończenia</vt:lpstr>
      <vt:lpstr>Etap zakończenia - przykład</vt:lpstr>
      <vt:lpstr>Budżet partycypacyjny SP 82</vt:lpstr>
      <vt:lpstr>Najważniejsze zasady </vt:lpstr>
      <vt:lpstr>Prezentacja programu PowerPoint</vt:lpstr>
      <vt:lpstr>Praca w grupach- 15 minut</vt:lpstr>
      <vt:lpstr>Rola nauczyciela</vt:lpstr>
      <vt:lpstr>Warto zajrzeć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Projekty społeczne</dc:title>
  <dc:creator>Katarzyna Młodożeniec</dc:creator>
  <cp:lastModifiedBy>Agnieszka  Wenda</cp:lastModifiedBy>
  <cp:revision>5</cp:revision>
  <dcterms:modified xsi:type="dcterms:W3CDTF">2021-06-09T10:34:27Z</dcterms:modified>
</cp:coreProperties>
</file>