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2"/>
  </p:notesMasterIdLst>
  <p:sldIdLst>
    <p:sldId id="256" r:id="rId2"/>
    <p:sldId id="368" r:id="rId3"/>
    <p:sldId id="369" r:id="rId4"/>
    <p:sldId id="370" r:id="rId5"/>
    <p:sldId id="372" r:id="rId6"/>
    <p:sldId id="371" r:id="rId7"/>
    <p:sldId id="373" r:id="rId8"/>
    <p:sldId id="374" r:id="rId9"/>
    <p:sldId id="375" r:id="rId10"/>
    <p:sldId id="296"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114" d="100"/>
          <a:sy n="114" d="100"/>
        </p:scale>
        <p:origin x="13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D364D-C672-4E98-9995-7BA65894B211}" type="datetimeFigureOut">
              <a:rPr lang="pl-PL" smtClean="0"/>
              <a:t>23.03.2021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CA5A2-D7B8-457E-A672-950B1D1661B3}" type="slidenum">
              <a:rPr lang="pl-PL" smtClean="0"/>
              <a:t>‹#›</a:t>
            </a:fld>
            <a:endParaRPr lang="pl-PL"/>
          </a:p>
        </p:txBody>
      </p:sp>
    </p:spTree>
    <p:extLst>
      <p:ext uri="{BB962C8B-B14F-4D97-AF65-F5344CB8AC3E}">
        <p14:creationId xmlns:p14="http://schemas.microsoft.com/office/powerpoint/2010/main" val="246694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3/23/2021</a:t>
            </a:fld>
            <a:endParaRPr lang="en-US" dirty="0"/>
          </a:p>
        </p:txBody>
      </p:sp>
      <p:sp>
        <p:nvSpPr>
          <p:cNvPr id="9" name="Footer Placeholder 8">
            <a:extLst>
              <a:ext uri="{FF2B5EF4-FFF2-40B4-BE49-F238E27FC236}">
                <a16:creationId xmlns=""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885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654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3/23/2021</a:t>
            </a:fld>
            <a:endParaRPr lang="en-US" dirty="0"/>
          </a:p>
        </p:txBody>
      </p:sp>
      <p:sp>
        <p:nvSpPr>
          <p:cNvPr id="12" name="Footer Placeholder 11">
            <a:extLst>
              <a:ext uri="{FF2B5EF4-FFF2-40B4-BE49-F238E27FC236}">
                <a16:creationId xmlns=""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578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3/23/2021</a:t>
            </a:fld>
            <a:endParaRPr lang="en-US" dirty="0"/>
          </a:p>
        </p:txBody>
      </p:sp>
      <p:sp>
        <p:nvSpPr>
          <p:cNvPr id="9" name="Footer Placeholder 8">
            <a:extLst>
              <a:ext uri="{FF2B5EF4-FFF2-40B4-BE49-F238E27FC236}">
                <a16:creationId xmlns=""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12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3/23/2021</a:t>
            </a:fld>
            <a:endParaRPr lang="en-US" dirty="0"/>
          </a:p>
        </p:txBody>
      </p:sp>
      <p:sp>
        <p:nvSpPr>
          <p:cNvPr id="9" name="Footer Placeholder 8">
            <a:extLst>
              <a:ext uri="{FF2B5EF4-FFF2-40B4-BE49-F238E27FC236}">
                <a16:creationId xmlns=""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60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658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15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032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631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3/23/2021</a:t>
            </a:fld>
            <a:endParaRPr lang="en-US" dirty="0"/>
          </a:p>
        </p:txBody>
      </p:sp>
      <p:sp>
        <p:nvSpPr>
          <p:cNvPr id="10" name="Footer Placeholder 9">
            <a:extLst>
              <a:ext uri="{FF2B5EF4-FFF2-40B4-BE49-F238E27FC236}">
                <a16:creationId xmlns=""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0003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17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3/23/2021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306741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motoja.pl/oznaki-wiosny-jak-przyroda-budzi-sie-do-zycia,aktualnosci-artykul,30916,r1p1.html" TargetMode="External"/><Relationship Id="rId2" Type="http://schemas.openxmlformats.org/officeDocument/2006/relationships/hyperlink" Target="https://polki.pl/dom/ogrod-i-balkon,tytul-seo-przedwiosnie-poznaj-7-oznak-nadchodzacej-wiosny,10427239,artykul.html" TargetMode="External"/><Relationship Id="rId1" Type="http://schemas.openxmlformats.org/officeDocument/2006/relationships/slideLayout" Target="../slideLayouts/slideLayout2.xml"/><Relationship Id="rId4" Type="http://schemas.openxmlformats.org/officeDocument/2006/relationships/hyperlink" Target="https://www.krysiak.pl/blog/pierwsze-oznaki-wiosny-w-ogrodz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6B4480E-B7FF-4481-890E-043A69AE6F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4F57827D-F0FB-43BB-9520-96EA79FA3BDF}"/>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11" name="Rectangle 10">
            <a:extLst>
              <a:ext uri="{FF2B5EF4-FFF2-40B4-BE49-F238E27FC236}">
                <a16:creationId xmlns="" xmlns:a16="http://schemas.microsoft.com/office/drawing/2014/main" id="{64C13BAB-7C00-4D21-A857-E3D41C0A2A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1F1FF39A-AC3C-4066-9D4C-519AA22812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DB07FCB8-1955-4D71-8C4D-2E6FE385F16B}"/>
              </a:ext>
            </a:extLst>
          </p:cNvPr>
          <p:cNvSpPr>
            <a:spLocks noGrp="1"/>
          </p:cNvSpPr>
          <p:nvPr>
            <p:ph type="ctrTitle"/>
          </p:nvPr>
        </p:nvSpPr>
        <p:spPr>
          <a:xfrm>
            <a:off x="887031" y="1347615"/>
            <a:ext cx="5827890" cy="2081385"/>
          </a:xfrm>
        </p:spPr>
        <p:txBody>
          <a:bodyPr>
            <a:noAutofit/>
          </a:bodyPr>
          <a:lstStyle/>
          <a:p>
            <a:pPr algn="ctr"/>
            <a:r>
              <a:rPr lang="pl-PL" sz="2800" b="1" dirty="0" smtClean="0">
                <a:solidFill>
                  <a:srgbClr val="FF0000"/>
                </a:solidFill>
              </a:rPr>
              <a:t>Oznaki wiosny</a:t>
            </a:r>
            <a:endParaRPr lang="pl-PL" sz="2800" b="1" dirty="0">
              <a:solidFill>
                <a:srgbClr val="FF0000"/>
              </a:solidFill>
            </a:endParaRPr>
          </a:p>
        </p:txBody>
      </p:sp>
      <p:sp>
        <p:nvSpPr>
          <p:cNvPr id="3" name="Podtytuł 2">
            <a:extLst>
              <a:ext uri="{FF2B5EF4-FFF2-40B4-BE49-F238E27FC236}">
                <a16:creationId xmlns="" xmlns:a16="http://schemas.microsoft.com/office/drawing/2014/main" id="{B952673C-7975-4176-89F8-AC197DC5CAE7}"/>
              </a:ext>
            </a:extLst>
          </p:cNvPr>
          <p:cNvSpPr>
            <a:spLocks noGrp="1"/>
          </p:cNvSpPr>
          <p:nvPr>
            <p:ph type="subTitle" idx="1"/>
          </p:nvPr>
        </p:nvSpPr>
        <p:spPr>
          <a:xfrm>
            <a:off x="685801" y="5145513"/>
            <a:ext cx="3208866" cy="738820"/>
          </a:xfrm>
        </p:spPr>
        <p:txBody>
          <a:bodyPr>
            <a:normAutofit/>
          </a:bodyPr>
          <a:lstStyle/>
          <a:p>
            <a:r>
              <a:rPr lang="pl-PL" dirty="0" smtClean="0">
                <a:solidFill>
                  <a:srgbClr val="FFFFFF">
                    <a:alpha val="75000"/>
                  </a:srgbClr>
                </a:solidFill>
              </a:rPr>
              <a:t>Julia Kocot </a:t>
            </a:r>
            <a:endParaRPr lang="pl-PL" dirty="0" smtClean="0">
              <a:solidFill>
                <a:srgbClr val="FFFFFF">
                  <a:alpha val="75000"/>
                </a:srgbClr>
              </a:solidFill>
            </a:endParaRPr>
          </a:p>
          <a:p>
            <a:r>
              <a:rPr lang="pl-PL" dirty="0" smtClean="0">
                <a:solidFill>
                  <a:srgbClr val="FFFFFF">
                    <a:alpha val="75000"/>
                  </a:srgbClr>
                </a:solidFill>
              </a:rPr>
              <a:t>klasa </a:t>
            </a:r>
            <a:r>
              <a:rPr lang="pl-PL" dirty="0" smtClean="0">
                <a:solidFill>
                  <a:srgbClr val="FFFFFF">
                    <a:alpha val="75000"/>
                  </a:srgbClr>
                </a:solidFill>
              </a:rPr>
              <a:t>i c</a:t>
            </a:r>
            <a:endParaRPr lang="pl-PL" dirty="0">
              <a:solidFill>
                <a:srgbClr val="FFFFFF">
                  <a:alpha val="75000"/>
                </a:srgbClr>
              </a:solidFill>
            </a:endParaRPr>
          </a:p>
        </p:txBody>
      </p:sp>
      <p:pic>
        <p:nvPicPr>
          <p:cNvPr id="1026" name="Picture 2" descr="Zwiastuny wiosny | MIĘDZYRZE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287" y="777488"/>
            <a:ext cx="6546209" cy="479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3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solidFill>
            <a:srgbClr val="FFC000"/>
          </a:solidFill>
        </p:spPr>
        <p:txBody>
          <a:bodyPr>
            <a:normAutofit/>
          </a:bodyPr>
          <a:lstStyle/>
          <a:p>
            <a:pPr marL="0" indent="0" algn="ctr">
              <a:buNone/>
            </a:pPr>
            <a:r>
              <a:rPr lang="pl-PL" sz="6000" b="1" dirty="0" smtClean="0"/>
              <a:t>Dziękuję za uwagę!</a:t>
            </a:r>
            <a:endParaRPr lang="pl-PL" sz="6000" b="1" dirty="0"/>
          </a:p>
        </p:txBody>
      </p:sp>
    </p:spTree>
    <p:extLst>
      <p:ext uri="{BB962C8B-B14F-4D97-AF65-F5344CB8AC3E}">
        <p14:creationId xmlns:p14="http://schemas.microsoft.com/office/powerpoint/2010/main" val="218814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Oznaki wiosny w przyrodzie: powracające ptaki</a:t>
            </a:r>
            <a:br>
              <a:rPr lang="pl-PL" b="1" dirty="0"/>
            </a:br>
            <a:endParaRPr lang="pl-PL" dirty="0"/>
          </a:p>
        </p:txBody>
      </p:sp>
      <p:sp>
        <p:nvSpPr>
          <p:cNvPr id="3" name="Symbol zastępczy zawartości 2"/>
          <p:cNvSpPr>
            <a:spLocks noGrp="1"/>
          </p:cNvSpPr>
          <p:nvPr>
            <p:ph idx="1"/>
          </p:nvPr>
        </p:nvSpPr>
        <p:spPr>
          <a:xfrm>
            <a:off x="581192" y="1736857"/>
            <a:ext cx="5635050" cy="3634486"/>
          </a:xfrm>
        </p:spPr>
        <p:txBody>
          <a:bodyPr/>
          <a:lstStyle/>
          <a:p>
            <a:r>
              <a:rPr lang="pl-PL" dirty="0"/>
              <a:t>Pierwsze oznaki wiosny w przyrodzie można nie tylko zobaczyć, ale również usłyszeć. Już w lutym do Polski przylatują żurawie, a im wcześniej wracają, tym cieplejsza ma być wiosna. Przelatujące klucze ptaków słychać z odległości kilku kilometrów. Rychłe nadejście wiosny zwiastują również powracające dzikie gęsi, skowronki, szpaki, świergotki łąkowe, zięby, czajki i pliszki. Wiele ptaków już pod koniec lutego rozpoczyna okres lęgowy. Najwcześniej kruki, wrony i gawrony, na początku marca tokują bataliony, a w połowie miesiąca można zacząć wypatrywać pierwszych jaskółek.</a:t>
            </a:r>
            <a:endParaRPr lang="pl-PL" dirty="0"/>
          </a:p>
        </p:txBody>
      </p:sp>
      <p:pic>
        <p:nvPicPr>
          <p:cNvPr id="2050" name="Picture 2" descr="Jaskółki w oborach zagrożeniem dla higieny produkcji mle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925" y="2211884"/>
            <a:ext cx="42672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20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Marcowe żaby i marcowe zające</a:t>
            </a:r>
            <a:br>
              <a:rPr lang="pl-PL" b="1" dirty="0"/>
            </a:br>
            <a:endParaRPr lang="pl-PL" dirty="0"/>
          </a:p>
        </p:txBody>
      </p:sp>
      <p:sp>
        <p:nvSpPr>
          <p:cNvPr id="3" name="Symbol zastępczy zawartości 2"/>
          <p:cNvSpPr>
            <a:spLocks noGrp="1"/>
          </p:cNvSpPr>
          <p:nvPr>
            <p:ph idx="1"/>
          </p:nvPr>
        </p:nvSpPr>
        <p:spPr>
          <a:xfrm>
            <a:off x="581192" y="2340864"/>
            <a:ext cx="5349825" cy="3634486"/>
          </a:xfrm>
        </p:spPr>
        <p:txBody>
          <a:bodyPr/>
          <a:lstStyle/>
          <a:p>
            <a:r>
              <a:rPr lang="pl-PL" dirty="0"/>
              <a:t>Wczesną wiosną płazy opuszczają swoje zimowe kryjówki i wędrują do zbiorników wodnych. Jako pierwsze wędrówki godowe rozpoczynają żaby trawne, później ropucha szara i żaba moczarowa. Ich charakterystyczny śpiew godowy - rechot - słychać na łąkach i w lasach. Pierwsze oznaki wiosny zwiastuje również pojawienie się motyli - zorzynka rzeżuchowca czy zieleńczyka </a:t>
            </a:r>
            <a:r>
              <a:rPr lang="pl-PL" dirty="0" err="1"/>
              <a:t>ostrężyńca</a:t>
            </a:r>
            <a:r>
              <a:rPr lang="pl-PL" dirty="0"/>
              <a:t>. Wcześniej można spotkać owady, które zimują w dorosłej postaci - rusałki, pawiki i cytrynki. W marcu, gdy zaczyna kwitnąć wierzba iwa na pierwsze obloty wyruszają pszczoły</a:t>
            </a:r>
            <a:r>
              <a:rPr lang="pl-PL" b="1" dirty="0"/>
              <a:t>.</a:t>
            </a:r>
            <a:endParaRPr lang="pl-PL" dirty="0"/>
          </a:p>
        </p:txBody>
      </p:sp>
      <p:pic>
        <p:nvPicPr>
          <p:cNvPr id="5" name="Obraz 4" descr="Jak pozbyć się komarów? Żaby! – BiOgarden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7334" y="2491530"/>
            <a:ext cx="4185015" cy="3061982"/>
          </a:xfrm>
          <a:prstGeom prst="rect">
            <a:avLst/>
          </a:prstGeom>
          <a:noFill/>
          <a:ln>
            <a:noFill/>
          </a:ln>
        </p:spPr>
      </p:pic>
    </p:spTree>
    <p:extLst>
      <p:ext uri="{BB962C8B-B14F-4D97-AF65-F5344CB8AC3E}">
        <p14:creationId xmlns:p14="http://schemas.microsoft.com/office/powerpoint/2010/main" val="4283278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puszyste bazie</a:t>
            </a:r>
            <a:br>
              <a:rPr lang="pl-PL" b="1" dirty="0"/>
            </a:br>
            <a:endParaRPr lang="pl-PL" dirty="0"/>
          </a:p>
        </p:txBody>
      </p:sp>
      <p:sp>
        <p:nvSpPr>
          <p:cNvPr id="3" name="Symbol zastępczy zawartości 2"/>
          <p:cNvSpPr>
            <a:spLocks noGrp="1"/>
          </p:cNvSpPr>
          <p:nvPr>
            <p:ph idx="1"/>
          </p:nvPr>
        </p:nvSpPr>
        <p:spPr>
          <a:xfrm>
            <a:off x="581192" y="2340864"/>
            <a:ext cx="4762595" cy="3634486"/>
          </a:xfrm>
        </p:spPr>
        <p:txBody>
          <a:bodyPr/>
          <a:lstStyle/>
          <a:p>
            <a:r>
              <a:rPr lang="pl-PL" dirty="0"/>
              <a:t>Wierzba iwa kwitnie najwcześniej ze wszystkich drzew. Zaczyna kwitnąć już na początku marca, wtedy na jej pędach pojawiają się charakterystyczne kwiaty, nazywane potocznie baziami. Puszyste kotki są miododajne, dlatego gdy tylko stają się większe i zmieniają barwę z szarej na złocisto żółtą, przyciągają pierwsze roje pszczół. Pod koniec lutego zaczynają również pylić olcha i leszczyna, co na pewno szybko odczują alergicy.</a:t>
            </a:r>
            <a:endParaRPr lang="pl-PL" dirty="0"/>
          </a:p>
        </p:txBody>
      </p:sp>
      <p:pic>
        <p:nvPicPr>
          <p:cNvPr id="4" name="Obraz 3" descr="Bazie kotki i wierzba. Lecznicze właściwości wierzby"/>
          <p:cNvPicPr/>
          <p:nvPr/>
        </p:nvPicPr>
        <p:blipFill>
          <a:blip r:embed="rId2">
            <a:extLst>
              <a:ext uri="{28A0092B-C50C-407E-A947-70E740481C1C}">
                <a14:useLocalDpi xmlns:a14="http://schemas.microsoft.com/office/drawing/2010/main" val="0"/>
              </a:ext>
            </a:extLst>
          </a:blip>
          <a:srcRect/>
          <a:stretch>
            <a:fillRect/>
          </a:stretch>
        </p:blipFill>
        <p:spPr bwMode="auto">
          <a:xfrm>
            <a:off x="5959417" y="2457974"/>
            <a:ext cx="4770102" cy="2758406"/>
          </a:xfrm>
          <a:prstGeom prst="rect">
            <a:avLst/>
          </a:prstGeom>
          <a:noFill/>
          <a:ln>
            <a:noFill/>
          </a:ln>
        </p:spPr>
      </p:pic>
    </p:spTree>
    <p:extLst>
      <p:ext uri="{BB962C8B-B14F-4D97-AF65-F5344CB8AC3E}">
        <p14:creationId xmlns:p14="http://schemas.microsoft.com/office/powerpoint/2010/main" val="395531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
            </a:r>
            <a:br>
              <a:rPr lang="pl-PL" b="1" dirty="0" smtClean="0"/>
            </a:br>
            <a:r>
              <a:rPr lang="pl-PL" b="1" dirty="0" smtClean="0"/>
              <a:t>wiosenna </a:t>
            </a:r>
            <a:r>
              <a:rPr lang="pl-PL" b="1" dirty="0"/>
              <a:t>burza</a:t>
            </a:r>
            <a:br>
              <a:rPr lang="pl-PL" b="1" dirty="0"/>
            </a:br>
            <a:endParaRPr lang="pl-PL" dirty="0"/>
          </a:p>
        </p:txBody>
      </p:sp>
      <p:sp>
        <p:nvSpPr>
          <p:cNvPr id="3" name="Symbol zastępczy zawartości 2"/>
          <p:cNvSpPr>
            <a:spLocks noGrp="1"/>
          </p:cNvSpPr>
          <p:nvPr>
            <p:ph idx="1"/>
          </p:nvPr>
        </p:nvSpPr>
        <p:spPr>
          <a:xfrm>
            <a:off x="581192" y="2340864"/>
            <a:ext cx="4477369" cy="3634486"/>
          </a:xfrm>
        </p:spPr>
        <p:txBody>
          <a:bodyPr/>
          <a:lstStyle/>
          <a:p>
            <a:r>
              <a:rPr lang="pl-PL" dirty="0"/>
              <a:t>Nadejście wiosny zwiastowały również wyczekiwane z niecierpliwością pierwsze wiosenne grzmoty, które miały wyznaczać koniec zimowych mrozów. “W marcu, gdy są grzmoty, urośnie zboże ponad płoty” mówiło znane ludowe przysłowie. Dla dawnych Słowian pierwszy grzmot był sygnałem nadejścia ciepłej pory, początkiem odradzania się cyklu życia.</a:t>
            </a:r>
            <a:endParaRPr lang="pl-PL" dirty="0"/>
          </a:p>
        </p:txBody>
      </p:sp>
      <p:pic>
        <p:nvPicPr>
          <p:cNvPr id="4" name="Obraz 3" descr="Gdzie jest burza? Porywisty wiatr, burze z gradem, a nawet trąby powietrzne  - Wiadomości"/>
          <p:cNvPicPr/>
          <p:nvPr/>
        </p:nvPicPr>
        <p:blipFill>
          <a:blip r:embed="rId2">
            <a:extLst>
              <a:ext uri="{28A0092B-C50C-407E-A947-70E740481C1C}">
                <a14:useLocalDpi xmlns:a14="http://schemas.microsoft.com/office/drawing/2010/main" val="0"/>
              </a:ext>
            </a:extLst>
          </a:blip>
          <a:srcRect/>
          <a:stretch>
            <a:fillRect/>
          </a:stretch>
        </p:blipFill>
        <p:spPr bwMode="auto">
          <a:xfrm>
            <a:off x="5794738" y="2804163"/>
            <a:ext cx="4095882" cy="2323465"/>
          </a:xfrm>
          <a:prstGeom prst="rect">
            <a:avLst/>
          </a:prstGeom>
          <a:noFill/>
          <a:ln>
            <a:noFill/>
          </a:ln>
        </p:spPr>
      </p:pic>
    </p:spTree>
    <p:extLst>
      <p:ext uri="{BB962C8B-B14F-4D97-AF65-F5344CB8AC3E}">
        <p14:creationId xmlns:p14="http://schemas.microsoft.com/office/powerpoint/2010/main" val="222146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Wydłuża się dzień</a:t>
            </a:r>
            <a:r>
              <a:rPr lang="pl-PL" dirty="0"/>
              <a:t/>
            </a:r>
            <a:br>
              <a:rPr lang="pl-PL" dirty="0"/>
            </a:br>
            <a:endParaRPr lang="pl-PL" dirty="0"/>
          </a:p>
        </p:txBody>
      </p:sp>
      <p:sp>
        <p:nvSpPr>
          <p:cNvPr id="3" name="Symbol zastępczy zawartości 2"/>
          <p:cNvSpPr>
            <a:spLocks noGrp="1"/>
          </p:cNvSpPr>
          <p:nvPr>
            <p:ph idx="1"/>
          </p:nvPr>
        </p:nvSpPr>
        <p:spPr>
          <a:xfrm>
            <a:off x="581193" y="2340864"/>
            <a:ext cx="4636760" cy="3634486"/>
          </a:xfrm>
        </p:spPr>
        <p:txBody>
          <a:bodyPr/>
          <a:lstStyle/>
          <a:p>
            <a:pPr marL="0" indent="0">
              <a:buNone/>
            </a:pPr>
            <a:r>
              <a:rPr lang="pl-PL" dirty="0"/>
              <a:t>Polskie przedwiośnie zaczyna się na przełomie lutego i marca. W polskim klimacie pogoda o tej porze roku jest bardzo zmienna i bywa, że w marcu panuje jeszcze zima. Ale słońce wschodzi już wyraźnie wcześniej (o 6.23) i zachodzi później (17.15).</a:t>
            </a:r>
            <a:r>
              <a:rPr lang="pl-PL" b="1" dirty="0"/>
              <a:t> Dzień wydłuża się o 2 godziny!</a:t>
            </a:r>
            <a:r>
              <a:rPr lang="pl-PL" dirty="0"/>
              <a:t> Około 20 marca następuje zrównanie dnia z nocą. 21 marca uznajemy za pierwszy dzień kalendarzowej wiosny.</a:t>
            </a:r>
            <a:endParaRPr lang="pl-PL" dirty="0"/>
          </a:p>
        </p:txBody>
      </p:sp>
      <p:pic>
        <p:nvPicPr>
          <p:cNvPr id="4098" name="Picture 2" descr="Najdłuższy dzień w roku 2020. Kiedy jest i ile trwa? - ESKA.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916" y="1397961"/>
            <a:ext cx="6324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5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Pojawiają się pierwsze wiosenne kwiaty</a:t>
            </a:r>
            <a:r>
              <a:rPr lang="pl-PL" dirty="0"/>
              <a:t/>
            </a:r>
            <a:br>
              <a:rPr lang="pl-PL" dirty="0"/>
            </a:br>
            <a:endParaRPr lang="pl-PL" dirty="0"/>
          </a:p>
        </p:txBody>
      </p:sp>
      <p:sp>
        <p:nvSpPr>
          <p:cNvPr id="3" name="Symbol zastępczy zawartości 2"/>
          <p:cNvSpPr>
            <a:spLocks noGrp="1"/>
          </p:cNvSpPr>
          <p:nvPr>
            <p:ph idx="1"/>
          </p:nvPr>
        </p:nvSpPr>
        <p:spPr>
          <a:xfrm>
            <a:off x="581193" y="2340864"/>
            <a:ext cx="4670316" cy="3634486"/>
          </a:xfrm>
        </p:spPr>
        <p:txBody>
          <a:bodyPr/>
          <a:lstStyle/>
          <a:p>
            <a:r>
              <a:rPr lang="pl-PL" dirty="0"/>
              <a:t>Przez resztki śniegu przebijają się przebiśniegi, zakwitają też zawilce, przylaszczki. W górach polany pokrywają się kwitnącymi krokusami. </a:t>
            </a:r>
            <a:r>
              <a:rPr lang="pl-PL" b="1" dirty="0"/>
              <a:t>Kwitną pierwsze krzewy</a:t>
            </a:r>
            <a:r>
              <a:rPr lang="pl-PL" dirty="0"/>
              <a:t>: leszczyna, dereń, wawrzynek wilcze łyko oraz drzewa: topole, wiązy, olsza czarna. Kwiaty pojawiają się przed liśćmi.</a:t>
            </a:r>
            <a:endParaRPr lang="pl-PL" dirty="0"/>
          </a:p>
        </p:txBody>
      </p:sp>
      <p:pic>
        <p:nvPicPr>
          <p:cNvPr id="5122" name="Picture 2" descr="Leszczyna pospolita już zakwita - Poradnik Budowl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509" y="2248250"/>
            <a:ext cx="6244934" cy="406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1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
            </a:r>
            <a:br>
              <a:rPr lang="pl-PL" b="1" dirty="0" smtClean="0"/>
            </a:br>
            <a:r>
              <a:rPr lang="pl-PL" b="1" dirty="0" smtClean="0"/>
              <a:t>Pojawiają </a:t>
            </a:r>
            <a:r>
              <a:rPr lang="pl-PL" b="1" dirty="0"/>
              <a:t>się pierwsze owady</a:t>
            </a:r>
            <a:r>
              <a:rPr lang="pl-PL" dirty="0"/>
              <a:t/>
            </a:r>
            <a:br>
              <a:rPr lang="pl-PL" dirty="0"/>
            </a:br>
            <a:endParaRPr lang="pl-PL" dirty="0"/>
          </a:p>
        </p:txBody>
      </p:sp>
      <p:sp>
        <p:nvSpPr>
          <p:cNvPr id="3" name="Symbol zastępczy zawartości 2"/>
          <p:cNvSpPr>
            <a:spLocks noGrp="1"/>
          </p:cNvSpPr>
          <p:nvPr>
            <p:ph idx="1"/>
          </p:nvPr>
        </p:nvSpPr>
        <p:spPr>
          <a:xfrm>
            <a:off x="581193" y="2340864"/>
            <a:ext cx="4108254" cy="3634486"/>
          </a:xfrm>
        </p:spPr>
        <p:txBody>
          <a:bodyPr/>
          <a:lstStyle/>
          <a:p>
            <a:pPr marL="0" indent="0">
              <a:buNone/>
            </a:pPr>
            <a:r>
              <a:rPr lang="pl-PL" dirty="0"/>
              <a:t>Gdy przez dłuższy czas utrzymują się ciepłe i słoneczne dni,</a:t>
            </a:r>
            <a:r>
              <a:rPr lang="pl-PL" b="1" dirty="0"/>
              <a:t> można dostrzec</a:t>
            </a:r>
            <a:r>
              <a:rPr lang="pl-PL" dirty="0"/>
              <a:t> </a:t>
            </a:r>
            <a:r>
              <a:rPr lang="pl-PL" b="1" dirty="0"/>
              <a:t>biedronki</a:t>
            </a:r>
            <a:r>
              <a:rPr lang="pl-PL" dirty="0"/>
              <a:t>, charakterystyczne czerwono-czarne kowale bezskrzydłe (zwane potocznie tramwajarzami). Jednym z pierwszych zwiastunów wiosny jest motyl rusałka wierzbowiec. Ceglasty w czarne plamy wcześnie rozpoczyna lot.</a:t>
            </a:r>
            <a:endParaRPr lang="pl-PL" dirty="0"/>
          </a:p>
        </p:txBody>
      </p:sp>
      <p:pic>
        <p:nvPicPr>
          <p:cNvPr id="5" name="Obraz 4" descr="Biedronki azjatyckie. Jak się ich pozbyć z domu? - Lubelski.pl - portal  lifesty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010" y="2977324"/>
            <a:ext cx="3562350" cy="2361565"/>
          </a:xfrm>
          <a:prstGeom prst="rect">
            <a:avLst/>
          </a:prstGeom>
          <a:noFill/>
          <a:ln>
            <a:noFill/>
          </a:ln>
        </p:spPr>
      </p:pic>
    </p:spTree>
    <p:extLst>
      <p:ext uri="{BB962C8B-B14F-4D97-AF65-F5344CB8AC3E}">
        <p14:creationId xmlns:p14="http://schemas.microsoft.com/office/powerpoint/2010/main" val="384995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Źródło: </a:t>
            </a:r>
            <a:endParaRPr lang="pl-PL" dirty="0"/>
          </a:p>
        </p:txBody>
      </p:sp>
      <p:sp>
        <p:nvSpPr>
          <p:cNvPr id="3" name="Symbol zastępczy zawartości 2"/>
          <p:cNvSpPr>
            <a:spLocks noGrp="1"/>
          </p:cNvSpPr>
          <p:nvPr>
            <p:ph idx="1"/>
          </p:nvPr>
        </p:nvSpPr>
        <p:spPr/>
        <p:txBody>
          <a:bodyPr/>
          <a:lstStyle/>
          <a:p>
            <a:r>
              <a:rPr lang="pl-PL" dirty="0">
                <a:hlinkClick r:id="rId2"/>
              </a:rPr>
              <a:t>https://</a:t>
            </a:r>
            <a:r>
              <a:rPr lang="pl-PL" dirty="0" smtClean="0">
                <a:hlinkClick r:id="rId2"/>
              </a:rPr>
              <a:t>polki.pl/dom/ogrod-i-balkon,tytul-seo-przedwiosnie-poznaj-7-oznak-nadchodzacej-wiosny,10427239,artykul.html</a:t>
            </a:r>
            <a:endParaRPr lang="pl-PL" dirty="0" smtClean="0"/>
          </a:p>
          <a:p>
            <a:r>
              <a:rPr lang="pl-PL" dirty="0">
                <a:hlinkClick r:id="rId3"/>
              </a:rPr>
              <a:t>https://</a:t>
            </a:r>
            <a:r>
              <a:rPr lang="pl-PL" dirty="0" smtClean="0">
                <a:hlinkClick r:id="rId3"/>
              </a:rPr>
              <a:t>mamotoja.pl/oznaki-wiosny-jak-przyroda-budzi-sie-do-zycia,aktualnosci-artykul,30916,r1p1.html</a:t>
            </a:r>
            <a:endParaRPr lang="pl-PL" dirty="0" smtClean="0"/>
          </a:p>
          <a:p>
            <a:r>
              <a:rPr lang="pl-PL" dirty="0">
                <a:hlinkClick r:id="rId4"/>
              </a:rPr>
              <a:t>https://www.krysiak.pl/blog/pierwsze-oznaki-wiosny-w-ogrodzie</a:t>
            </a:r>
            <a:r>
              <a:rPr lang="pl-PL" dirty="0" smtClean="0">
                <a:hlinkClick r:id="rId4"/>
              </a:rPr>
              <a:t>/</a:t>
            </a:r>
            <a:endParaRPr lang="pl-PL" dirty="0" smtClean="0"/>
          </a:p>
          <a:p>
            <a:endParaRPr lang="pl-PL" dirty="0"/>
          </a:p>
        </p:txBody>
      </p:sp>
    </p:spTree>
    <p:extLst>
      <p:ext uri="{BB962C8B-B14F-4D97-AF65-F5344CB8AC3E}">
        <p14:creationId xmlns:p14="http://schemas.microsoft.com/office/powerpoint/2010/main" val="800394724"/>
      </p:ext>
    </p:extLst>
  </p:cSld>
  <p:clrMapOvr>
    <a:masterClrMapping/>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1C2031"/>
      </a:dk2>
      <a:lt2>
        <a:srgbClr val="F0F3F2"/>
      </a:lt2>
      <a:accent1>
        <a:srgbClr val="C34D7E"/>
      </a:accent1>
      <a:accent2>
        <a:srgbClr val="B13B9D"/>
      </a:accent2>
      <a:accent3>
        <a:srgbClr val="A64DC3"/>
      </a:accent3>
      <a:accent4>
        <a:srgbClr val="633BB1"/>
      </a:accent4>
      <a:accent5>
        <a:srgbClr val="4D56C3"/>
      </a:accent5>
      <a:accent6>
        <a:srgbClr val="3B76B1"/>
      </a:accent6>
      <a:hlink>
        <a:srgbClr val="675EC9"/>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432</Words>
  <PresentationFormat>Panoramiczny</PresentationFormat>
  <Paragraphs>22</Paragraphs>
  <Slides>10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Arial</vt:lpstr>
      <vt:lpstr>Calibri</vt:lpstr>
      <vt:lpstr>Gill Sans MT</vt:lpstr>
      <vt:lpstr>Wingdings 2</vt:lpstr>
      <vt:lpstr>DividendVTI</vt:lpstr>
      <vt:lpstr>Oznaki wiosny</vt:lpstr>
      <vt:lpstr>Oznaki wiosny w przyrodzie: powracające ptaki </vt:lpstr>
      <vt:lpstr>Marcowe żaby i marcowe zające </vt:lpstr>
      <vt:lpstr>puszyste bazie </vt:lpstr>
      <vt:lpstr> wiosenna burza </vt:lpstr>
      <vt:lpstr>Wydłuża się dzień </vt:lpstr>
      <vt:lpstr>Pojawiają się pierwsze wiosenne kwiaty </vt:lpstr>
      <vt:lpstr> Pojawiają się pierwsze owady </vt:lpstr>
      <vt:lpstr>Źródło: </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2020-10-20T17:15:40Z</dcterms:created>
  <dcterms:modified xsi:type="dcterms:W3CDTF">2021-03-23T12:51:45Z</dcterms:modified>
</cp:coreProperties>
</file>