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9" r:id="rId2"/>
    <p:sldId id="901" r:id="rId3"/>
    <p:sldId id="902" r:id="rId4"/>
    <p:sldId id="903" r:id="rId5"/>
    <p:sldId id="904" r:id="rId6"/>
    <p:sldId id="905" r:id="rId7"/>
    <p:sldId id="9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14"/>
    <a:srgbClr val="282F39"/>
    <a:srgbClr val="007A7D"/>
    <a:srgbClr val="CB1B4A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55" autoAdjust="0"/>
    <p:restoredTop sz="94669" autoAdjust="0"/>
  </p:normalViewPr>
  <p:slideViewPr>
    <p:cSldViewPr snapToGrid="0">
      <p:cViewPr varScale="1">
        <p:scale>
          <a:sx n="93" d="100"/>
          <a:sy n="93" d="100"/>
        </p:scale>
        <p:origin x="2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 motywuje nas do nauki?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078664" y="1420436"/>
            <a:ext cx="3988288" cy="4477496"/>
            <a:chOff x="3554413" y="0"/>
            <a:chExt cx="61087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3554413" y="0"/>
              <a:ext cx="3629025" cy="5788026"/>
              <a:chOff x="3554413" y="0"/>
              <a:chExt cx="3629025" cy="5788026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088" y="0"/>
                <a:ext cx="1096963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550" y="1390650"/>
                <a:ext cx="1893888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13" y="1131888"/>
                <a:ext cx="3454400" cy="2859088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475" y="3233738"/>
                <a:ext cx="1055688" cy="2554288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6989963" y="4219935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6964044" y="2963446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6964044" y="3154680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 flipH="1">
            <a:off x="7104990" y="2843383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7119844" y="4594941"/>
            <a:ext cx="45719" cy="448208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B70FD-BCD4-4F63-8623-12D840B63092}"/>
              </a:ext>
            </a:extLst>
          </p:cNvPr>
          <p:cNvSpPr txBox="1"/>
          <p:nvPr/>
        </p:nvSpPr>
        <p:spPr>
          <a:xfrm>
            <a:off x="1176628" y="1841230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490502-9981-48E9-83A5-B82F14AE3B0E}"/>
              </a:ext>
            </a:extLst>
          </p:cNvPr>
          <p:cNvSpPr txBox="1"/>
          <p:nvPr/>
        </p:nvSpPr>
        <p:spPr>
          <a:xfrm>
            <a:off x="1077324" y="2984203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459B1D-9637-4D30-A356-70FD93E37B56}"/>
              </a:ext>
            </a:extLst>
          </p:cNvPr>
          <p:cNvSpPr txBox="1"/>
          <p:nvPr/>
        </p:nvSpPr>
        <p:spPr>
          <a:xfrm>
            <a:off x="2455090" y="1948005"/>
            <a:ext cx="3488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Motywacja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– co to jest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po co?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d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efinicja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Noto Sans" panose="020B0502040504020204" pitchFamily="34"/>
              <a:cs typeface="Noto Sans" panose="020B0502040504020204" pitchFamily="3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5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odzaje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0B0289-A714-48BA-A122-D87099D0C387}"/>
              </a:ext>
            </a:extLst>
          </p:cNvPr>
          <p:cNvSpPr txBox="1"/>
          <p:nvPr/>
        </p:nvSpPr>
        <p:spPr>
          <a:xfrm>
            <a:off x="2455090" y="3104375"/>
            <a:ext cx="3161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Motywacja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dla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nas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   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B657B8-1A4A-4BA4-8FE4-DEF55723BAA6}"/>
              </a:ext>
            </a:extLst>
          </p:cNvPr>
          <p:cNvSpPr txBox="1"/>
          <p:nvPr/>
        </p:nvSpPr>
        <p:spPr>
          <a:xfrm>
            <a:off x="2453039" y="4310059"/>
            <a:ext cx="42890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Analiza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wyników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ankiety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dotyczącej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motywacji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D7249-D402-48FE-BA5B-2295D300187D}"/>
              </a:ext>
            </a:extLst>
          </p:cNvPr>
          <p:cNvSpPr txBox="1"/>
          <p:nvPr/>
        </p:nvSpPr>
        <p:spPr>
          <a:xfrm>
            <a:off x="1077324" y="423548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5572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Motywacja – co to jest i po co?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446317" y="873998"/>
            <a:ext cx="3730077" cy="5060275"/>
            <a:chOff x="3949904" y="-892618"/>
            <a:chExt cx="5713209" cy="77506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4864354" y="-892618"/>
              <a:ext cx="3672866" cy="5730772"/>
              <a:chOff x="4864354" y="-892618"/>
              <a:chExt cx="3672866" cy="5730772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3314" y="-892618"/>
                <a:ext cx="1096963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332" y="521405"/>
                <a:ext cx="1893888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354" y="241629"/>
                <a:ext cx="3454401" cy="2859088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627" y="2283867"/>
                <a:ext cx="1055687" cy="2554287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7654005" y="3778588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7954641" y="2435690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8019698" y="2537733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>
            <a:off x="7988974" y="2401929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7602664" y="4195071"/>
            <a:ext cx="45719" cy="659651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D2CFE4-AC2E-BA4B-BB35-7327206144F5}"/>
              </a:ext>
            </a:extLst>
          </p:cNvPr>
          <p:cNvSpPr txBox="1"/>
          <p:nvPr/>
        </p:nvSpPr>
        <p:spPr>
          <a:xfrm>
            <a:off x="790009" y="1511894"/>
            <a:ext cx="63946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Słownik języka polskiego PWN:</a:t>
            </a:r>
          </a:p>
          <a:p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Motywacja</a:t>
            </a:r>
            <a:r>
              <a:rPr lang="pl-PL" dirty="0">
                <a:solidFill>
                  <a:schemeClr val="bg1"/>
                </a:solidFill>
              </a:rPr>
              <a:t>  (z łac. </a:t>
            </a:r>
            <a:r>
              <a:rPr lang="pl-PL" dirty="0" err="1">
                <a:solidFill>
                  <a:schemeClr val="bg1"/>
                </a:solidFill>
              </a:rPr>
              <a:t>motivus</a:t>
            </a:r>
            <a:r>
              <a:rPr lang="pl-PL" dirty="0">
                <a:solidFill>
                  <a:schemeClr val="bg1"/>
                </a:solidFill>
              </a:rPr>
              <a:t> 'ruchomy' od </a:t>
            </a:r>
            <a:r>
              <a:rPr lang="pl-PL" dirty="0" err="1">
                <a:solidFill>
                  <a:schemeClr val="bg1"/>
                </a:solidFill>
              </a:rPr>
              <a:t>motus</a:t>
            </a:r>
            <a:r>
              <a:rPr lang="pl-PL" dirty="0">
                <a:solidFill>
                  <a:schemeClr val="bg1"/>
                </a:solidFill>
              </a:rPr>
              <a:t> 'ruch').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«to, co powoduje podjęcie jakichś działań lub decyzji».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«uzasadnienie czyichś działań lub decyzji». </a:t>
            </a:r>
          </a:p>
        </p:txBody>
      </p:sp>
    </p:spTree>
    <p:extLst>
      <p:ext uri="{BB962C8B-B14F-4D97-AF65-F5344CB8AC3E}">
        <p14:creationId xmlns:p14="http://schemas.microsoft.com/office/powerpoint/2010/main" val="225615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Motywacja – co to jest i po co?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446317" y="873998"/>
            <a:ext cx="3730077" cy="5060275"/>
            <a:chOff x="3949904" y="-892618"/>
            <a:chExt cx="5713209" cy="77506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4864354" y="-892618"/>
              <a:ext cx="3638980" cy="5730772"/>
              <a:chOff x="4864354" y="-892618"/>
              <a:chExt cx="3638980" cy="5730772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3314" y="-892618"/>
                <a:ext cx="1096963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446" y="548494"/>
                <a:ext cx="1893888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354" y="241629"/>
                <a:ext cx="3454401" cy="2859088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627" y="2283867"/>
                <a:ext cx="1055687" cy="2554287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7654005" y="3778588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7954641" y="2435690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8019698" y="2537733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>
            <a:off x="7988974" y="2401929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7602664" y="4195071"/>
            <a:ext cx="45719" cy="659651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D2CFE4-AC2E-BA4B-BB35-7327206144F5}"/>
              </a:ext>
            </a:extLst>
          </p:cNvPr>
          <p:cNvSpPr txBox="1"/>
          <p:nvPr/>
        </p:nvSpPr>
        <p:spPr>
          <a:xfrm>
            <a:off x="262743" y="1042501"/>
            <a:ext cx="8914620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Motywacja zewnętrzna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</a:rPr>
              <a:t>opiera się na wyróżnieniu dziecka/ucznia/pracownika: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nagrodami pieniężnymi,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materialnymi,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pochwałami. </a:t>
            </a: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Motywacją zewnętrzna</a:t>
            </a:r>
            <a:r>
              <a:rPr lang="pl-PL" sz="2000" dirty="0">
                <a:solidFill>
                  <a:schemeClr val="bg1"/>
                </a:solidFill>
              </a:rPr>
              <a:t>̨ </a:t>
            </a:r>
          </a:p>
          <a:p>
            <a:r>
              <a:rPr lang="pl-PL" dirty="0">
                <a:solidFill>
                  <a:schemeClr val="bg1"/>
                </a:solidFill>
              </a:rPr>
              <a:t>mogą być również kary: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upomnienie,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postępowanie dyscyplinarne. </a:t>
            </a:r>
          </a:p>
          <a:p>
            <a:r>
              <a:rPr lang="pl-PL" dirty="0">
                <a:solidFill>
                  <a:schemeClr val="bg1"/>
                </a:solidFill>
              </a:rPr>
              <a:t>Na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motywację zewnętrzna</a:t>
            </a:r>
            <a:r>
              <a:rPr lang="pl-PL" dirty="0">
                <a:solidFill>
                  <a:schemeClr val="bg1"/>
                </a:solidFill>
              </a:rPr>
              <a:t>̨ składa się osobowość nauczyciela (w szkole), </a:t>
            </a:r>
          </a:p>
          <a:p>
            <a:r>
              <a:rPr lang="pl-PL" dirty="0">
                <a:solidFill>
                  <a:schemeClr val="bg1"/>
                </a:solidFill>
              </a:rPr>
              <a:t>pracodawcy (w pracy) czy rodzica (w domu).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Przykładem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motywacji zewnętrznej </a:t>
            </a:r>
            <a:r>
              <a:rPr lang="pl-PL" dirty="0">
                <a:solidFill>
                  <a:schemeClr val="bg1"/>
                </a:solidFill>
              </a:rPr>
              <a:t>jest: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nauka ucznia </a:t>
            </a:r>
            <a:r>
              <a:rPr lang="pl-PL">
                <a:solidFill>
                  <a:schemeClr val="bg1"/>
                </a:solidFill>
              </a:rPr>
              <a:t>do sprawdzianu </a:t>
            </a:r>
            <a:r>
              <a:rPr lang="pl-PL" dirty="0">
                <a:solidFill>
                  <a:schemeClr val="bg1"/>
                </a:solidFill>
              </a:rPr>
              <a:t>spowodowana chęcią otrzymania zgody na wyjście do kina,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podejmowanie pracy wyłącznie dla korzyści materialnych.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22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Motywacja – co to jest i po co?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446317" y="873998"/>
            <a:ext cx="3730077" cy="5060275"/>
            <a:chOff x="3949904" y="-892618"/>
            <a:chExt cx="5713209" cy="77506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4864354" y="-892618"/>
              <a:ext cx="3718510" cy="5730772"/>
              <a:chOff x="4864354" y="-892618"/>
              <a:chExt cx="3718510" cy="5730772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3314" y="-892618"/>
                <a:ext cx="1096963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8976" y="581975"/>
                <a:ext cx="1893888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354" y="241629"/>
                <a:ext cx="3454401" cy="2859088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627" y="2283867"/>
                <a:ext cx="1055687" cy="2554287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7654005" y="3778588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7954641" y="2435690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8019698" y="2537733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>
            <a:off x="7988974" y="2401929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7602664" y="4195071"/>
            <a:ext cx="45719" cy="659651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D2CFE4-AC2E-BA4B-BB35-7327206144F5}"/>
              </a:ext>
            </a:extLst>
          </p:cNvPr>
          <p:cNvSpPr txBox="1"/>
          <p:nvPr/>
        </p:nvSpPr>
        <p:spPr>
          <a:xfrm>
            <a:off x="281195" y="1007395"/>
            <a:ext cx="10017486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motywację wewnętrzna</a:t>
            </a:r>
            <a:r>
              <a:rPr lang="pl-PL" b="1" dirty="0">
                <a:solidFill>
                  <a:schemeClr val="bg1"/>
                </a:solidFill>
              </a:rPr>
              <a:t>̨</a:t>
            </a:r>
            <a:r>
              <a:rPr lang="pl-PL" dirty="0">
                <a:solidFill>
                  <a:schemeClr val="bg1"/>
                </a:solidFill>
              </a:rPr>
              <a:t> składają się: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postawa,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wiedza,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umiejętności,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zainteresowania,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sukcesy,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nawyki. </a:t>
            </a:r>
          </a:p>
          <a:p>
            <a:r>
              <a:rPr lang="pl-PL" dirty="0">
                <a:solidFill>
                  <a:schemeClr val="bg1"/>
                </a:solidFill>
              </a:rPr>
              <a:t>Ten rodzaj motywacji opiera się na samoczynnych bodźcach, </a:t>
            </a:r>
          </a:p>
          <a:p>
            <a:r>
              <a:rPr lang="pl-PL" dirty="0">
                <a:solidFill>
                  <a:schemeClr val="bg1"/>
                </a:solidFill>
              </a:rPr>
              <a:t>które wpływają na myślenie i zachowanie człowieka. </a:t>
            </a:r>
          </a:p>
          <a:p>
            <a:r>
              <a:rPr lang="pl-PL" dirty="0">
                <a:solidFill>
                  <a:schemeClr val="bg1"/>
                </a:solidFill>
              </a:rPr>
              <a:t>Do takich bodźców zaliczają się: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odpowiedzialność,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chęć rozwoju,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możliwość awansu. </a:t>
            </a:r>
          </a:p>
          <a:p>
            <a:r>
              <a:rPr lang="pl-PL" dirty="0">
                <a:solidFill>
                  <a:schemeClr val="bg1"/>
                </a:solidFill>
              </a:rPr>
              <a:t>Osoba, która motywuje się wewnętrznie, czerpie radość z samego faktu wykonania określonej czynności.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Przykładem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motywacji wewnętrznej </a:t>
            </a:r>
            <a:r>
              <a:rPr lang="pl-PL" dirty="0">
                <a:solidFill>
                  <a:schemeClr val="bg1"/>
                </a:solidFill>
              </a:rPr>
              <a:t>jest: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nauka w celu poszerzenia wiedzy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podjęcie wolontariatu ze względu na satysfakcję czerpaną z pomagania innym.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3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Motywacja dla nas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505576" y="235148"/>
            <a:ext cx="3847548" cy="5675537"/>
            <a:chOff x="3949904" y="-1834990"/>
            <a:chExt cx="5893135" cy="86929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6241457" y="-1834990"/>
              <a:ext cx="3601582" cy="5820471"/>
              <a:chOff x="6241457" y="-1834990"/>
              <a:chExt cx="3601582" cy="5820471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9149" y="-1834990"/>
                <a:ext cx="1096962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1735">
                <a:off x="7949149" y="-367746"/>
                <a:ext cx="1893890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457" y="-633578"/>
                <a:ext cx="3454401" cy="2859089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115" y="1431194"/>
                <a:ext cx="1055687" cy="2554287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8687063" y="3220153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8855916" y="2052732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8891567" y="2191061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>
            <a:off x="8933768" y="2008784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8691687" y="3615857"/>
            <a:ext cx="45719" cy="659651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D88252-2237-E348-9EAA-51ECCC580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0" y="1043122"/>
            <a:ext cx="5560628" cy="304775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C6A2B34-479F-E64B-A587-EB4EAC96E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5" y="2067339"/>
            <a:ext cx="5483248" cy="2394029"/>
          </a:xfrm>
          <a:prstGeom prst="rect">
            <a:avLst/>
          </a:prstGeom>
        </p:spPr>
      </p:pic>
      <p:pic>
        <p:nvPicPr>
          <p:cNvPr id="26" name="Obraz 25" descr="Obraz zawierający tekst&#10;&#10;Opis wygenerowany automatycznie">
            <a:extLst>
              <a:ext uri="{FF2B5EF4-FFF2-40B4-BE49-F238E27FC236}">
                <a16:creationId xmlns:a16="http://schemas.microsoft.com/office/drawing/2014/main" id="{11219668-95F3-FE44-B455-AB1F43773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7" y="3378217"/>
            <a:ext cx="3961370" cy="2971028"/>
          </a:xfrm>
          <a:prstGeom prst="rect">
            <a:avLst/>
          </a:prstGeom>
        </p:spPr>
      </p:pic>
      <p:pic>
        <p:nvPicPr>
          <p:cNvPr id="23" name="Obraz 2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49D6283F-9A02-DC4A-91CD-97AC817A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28" y="953415"/>
            <a:ext cx="4572000" cy="3429000"/>
          </a:xfrm>
          <a:prstGeom prst="rect">
            <a:avLst/>
          </a:prstGeom>
        </p:spPr>
      </p:pic>
      <p:pic>
        <p:nvPicPr>
          <p:cNvPr id="7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8F559BB1-6295-4D48-858E-54EBFCE8C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89" y="2320256"/>
            <a:ext cx="5056223" cy="37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246185" y="235148"/>
            <a:ext cx="10630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Analiza ankiety dotyczącej motywacji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505576" y="235148"/>
            <a:ext cx="3847548" cy="5675537"/>
            <a:chOff x="3949904" y="-1834990"/>
            <a:chExt cx="5893135" cy="86929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6241457" y="-1834990"/>
              <a:ext cx="3601582" cy="5820471"/>
              <a:chOff x="6241457" y="-1834990"/>
              <a:chExt cx="3601582" cy="5820471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9149" y="-1834990"/>
                <a:ext cx="1096962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1735">
                <a:off x="7949149" y="-367746"/>
                <a:ext cx="1893890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457" y="-633578"/>
                <a:ext cx="3454401" cy="2859089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115" y="1431194"/>
                <a:ext cx="1055687" cy="2554287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8687063" y="3220153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8855916" y="2052732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8891567" y="2191061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>
            <a:off x="8933768" y="2008784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8691687" y="3615857"/>
            <a:ext cx="45719" cy="659651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CF44257-05D6-E645-B00E-8CE7784B2D79}"/>
              </a:ext>
            </a:extLst>
          </p:cNvPr>
          <p:cNvSpPr txBox="1"/>
          <p:nvPr/>
        </p:nvSpPr>
        <p:spPr>
          <a:xfrm>
            <a:off x="189418" y="1631765"/>
            <a:ext cx="90108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 przeprowadzonej ankiety i rozmów wynika, że większość uczniów naszej szkoły lubi się uczyć,</a:t>
            </a:r>
          </a:p>
          <a:p>
            <a:r>
              <a:rPr lang="pl-PL" dirty="0">
                <a:solidFill>
                  <a:schemeClr val="bg1"/>
                </a:solidFill>
              </a:rPr>
              <a:t>robi to systematycznie (średnio dwie godziny dziennie).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</a:rPr>
              <a:t>Nauka jest dla uczniów przede wszystkim okazją do poznania ciekawych zdarzeń, </a:t>
            </a:r>
          </a:p>
          <a:p>
            <a:r>
              <a:rPr lang="pl-PL" dirty="0">
                <a:solidFill>
                  <a:schemeClr val="bg1"/>
                </a:solidFill>
              </a:rPr>
              <a:t>ludzi, świata oraz jedną z wielu rzeczy, jakie wypełniają im czas.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Najbardziej motywują ich dobre oceny jak również chęć zdobycia wymarzonego</a:t>
            </a:r>
          </a:p>
          <a:p>
            <a:r>
              <a:rPr lang="pl-PL" dirty="0">
                <a:solidFill>
                  <a:schemeClr val="bg1"/>
                </a:solidFill>
              </a:rPr>
              <a:t> zawodu.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5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4598575-E0CD-4B0E-BD87-942520C95E42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Szkoła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Podstawowa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Juliusza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Słowackiego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Starym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Sączu</a:t>
            </a: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246185" y="235148"/>
            <a:ext cx="10630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 motywuje nas do nauki?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C7C0EE-9CD7-4E3F-9AE4-BC016C7C3438}"/>
              </a:ext>
            </a:extLst>
          </p:cNvPr>
          <p:cNvGrpSpPr/>
          <p:nvPr/>
        </p:nvGrpSpPr>
        <p:grpSpPr>
          <a:xfrm>
            <a:off x="7505576" y="235148"/>
            <a:ext cx="3847548" cy="5675537"/>
            <a:chOff x="3949904" y="-1834990"/>
            <a:chExt cx="5893135" cy="86929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AEB2A-F587-4119-A5F6-F34346B64EA8}"/>
                </a:ext>
              </a:extLst>
            </p:cNvPr>
            <p:cNvGrpSpPr/>
            <p:nvPr/>
          </p:nvGrpSpPr>
          <p:grpSpPr>
            <a:xfrm>
              <a:off x="6241457" y="-1834990"/>
              <a:ext cx="3601582" cy="5820471"/>
              <a:chOff x="6241457" y="-1834990"/>
              <a:chExt cx="3601582" cy="5820471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F243204-DAB3-4D84-83D7-C34EDB8B7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9149" y="-1834990"/>
                <a:ext cx="1096962" cy="1089025"/>
              </a:xfrm>
              <a:custGeom>
                <a:avLst/>
                <a:gdLst>
                  <a:gd name="T0" fmla="*/ 205 w 407"/>
                  <a:gd name="T1" fmla="*/ 1 h 401"/>
                  <a:gd name="T2" fmla="*/ 406 w 407"/>
                  <a:gd name="T3" fmla="*/ 201 h 401"/>
                  <a:gd name="T4" fmla="*/ 203 w 407"/>
                  <a:gd name="T5" fmla="*/ 401 h 401"/>
                  <a:gd name="T6" fmla="*/ 1 w 407"/>
                  <a:gd name="T7" fmla="*/ 195 h 401"/>
                  <a:gd name="T8" fmla="*/ 205 w 407"/>
                  <a:gd name="T9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1">
                    <a:moveTo>
                      <a:pt x="205" y="1"/>
                    </a:moveTo>
                    <a:cubicBezTo>
                      <a:pt x="319" y="2"/>
                      <a:pt x="407" y="89"/>
                      <a:pt x="406" y="201"/>
                    </a:cubicBezTo>
                    <a:cubicBezTo>
                      <a:pt x="405" y="310"/>
                      <a:pt x="313" y="401"/>
                      <a:pt x="203" y="401"/>
                    </a:cubicBezTo>
                    <a:cubicBezTo>
                      <a:pt x="88" y="401"/>
                      <a:pt x="0" y="312"/>
                      <a:pt x="1" y="195"/>
                    </a:cubicBezTo>
                    <a:cubicBezTo>
                      <a:pt x="3" y="82"/>
                      <a:pt x="8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F0C5B25-B08E-4958-8208-0A89AB4923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1735">
                <a:off x="7949149" y="-367746"/>
                <a:ext cx="1893890" cy="1087438"/>
              </a:xfrm>
              <a:custGeom>
                <a:avLst/>
                <a:gdLst>
                  <a:gd name="T0" fmla="*/ 104 w 703"/>
                  <a:gd name="T1" fmla="*/ 0 h 401"/>
                  <a:gd name="T2" fmla="*/ 296 w 703"/>
                  <a:gd name="T3" fmla="*/ 224 h 401"/>
                  <a:gd name="T4" fmla="*/ 375 w 703"/>
                  <a:gd name="T5" fmla="*/ 234 h 401"/>
                  <a:gd name="T6" fmla="*/ 561 w 703"/>
                  <a:gd name="T7" fmla="*/ 184 h 401"/>
                  <a:gd name="T8" fmla="*/ 616 w 703"/>
                  <a:gd name="T9" fmla="*/ 173 h 401"/>
                  <a:gd name="T10" fmla="*/ 695 w 703"/>
                  <a:gd name="T11" fmla="*/ 226 h 401"/>
                  <a:gd name="T12" fmla="*/ 643 w 703"/>
                  <a:gd name="T13" fmla="*/ 312 h 401"/>
                  <a:gd name="T14" fmla="*/ 318 w 703"/>
                  <a:gd name="T15" fmla="*/ 395 h 401"/>
                  <a:gd name="T16" fmla="*/ 227 w 703"/>
                  <a:gd name="T17" fmla="*/ 365 h 401"/>
                  <a:gd name="T18" fmla="*/ 25 w 703"/>
                  <a:gd name="T19" fmla="*/ 130 h 401"/>
                  <a:gd name="T20" fmla="*/ 13 w 703"/>
                  <a:gd name="T21" fmla="*/ 46 h 401"/>
                  <a:gd name="T22" fmla="*/ 106 w 703"/>
                  <a:gd name="T23" fmla="*/ 2 h 401"/>
                  <a:gd name="T24" fmla="*/ 104 w 703"/>
                  <a:gd name="T2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3" h="401">
                    <a:moveTo>
                      <a:pt x="104" y="0"/>
                    </a:moveTo>
                    <a:cubicBezTo>
                      <a:pt x="168" y="75"/>
                      <a:pt x="229" y="153"/>
                      <a:pt x="296" y="224"/>
                    </a:cubicBezTo>
                    <a:cubicBezTo>
                      <a:pt x="311" y="240"/>
                      <a:pt x="350" y="239"/>
                      <a:pt x="375" y="234"/>
                    </a:cubicBezTo>
                    <a:cubicBezTo>
                      <a:pt x="438" y="221"/>
                      <a:pt x="499" y="201"/>
                      <a:pt x="561" y="184"/>
                    </a:cubicBezTo>
                    <a:cubicBezTo>
                      <a:pt x="579" y="179"/>
                      <a:pt x="598" y="175"/>
                      <a:pt x="616" y="173"/>
                    </a:cubicBezTo>
                    <a:cubicBezTo>
                      <a:pt x="655" y="170"/>
                      <a:pt x="687" y="182"/>
                      <a:pt x="695" y="226"/>
                    </a:cubicBezTo>
                    <a:cubicBezTo>
                      <a:pt x="703" y="269"/>
                      <a:pt x="685" y="300"/>
                      <a:pt x="643" y="312"/>
                    </a:cubicBezTo>
                    <a:cubicBezTo>
                      <a:pt x="535" y="341"/>
                      <a:pt x="428" y="373"/>
                      <a:pt x="318" y="395"/>
                    </a:cubicBezTo>
                    <a:cubicBezTo>
                      <a:pt x="290" y="401"/>
                      <a:pt x="247" y="386"/>
                      <a:pt x="227" y="365"/>
                    </a:cubicBezTo>
                    <a:cubicBezTo>
                      <a:pt x="155" y="291"/>
                      <a:pt x="88" y="212"/>
                      <a:pt x="25" y="130"/>
                    </a:cubicBezTo>
                    <a:cubicBezTo>
                      <a:pt x="9" y="110"/>
                      <a:pt x="0" y="61"/>
                      <a:pt x="13" y="46"/>
                    </a:cubicBezTo>
                    <a:cubicBezTo>
                      <a:pt x="33" y="22"/>
                      <a:pt x="74" y="16"/>
                      <a:pt x="106" y="2"/>
                    </a:cubicBezTo>
                    <a:cubicBezTo>
                      <a:pt x="106" y="2"/>
                      <a:pt x="104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78AC966-456C-44ED-B01A-D0C477546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457" y="-633578"/>
                <a:ext cx="3454401" cy="2859089"/>
              </a:xfrm>
              <a:custGeom>
                <a:avLst/>
                <a:gdLst>
                  <a:gd name="T0" fmla="*/ 1254 w 1282"/>
                  <a:gd name="T1" fmla="*/ 873 h 1053"/>
                  <a:gd name="T2" fmla="*/ 1099 w 1282"/>
                  <a:gd name="T3" fmla="*/ 541 h 1053"/>
                  <a:gd name="T4" fmla="*/ 1015 w 1282"/>
                  <a:gd name="T5" fmla="*/ 501 h 1053"/>
                  <a:gd name="T6" fmla="*/ 882 w 1282"/>
                  <a:gd name="T7" fmla="*/ 496 h 1053"/>
                  <a:gd name="T8" fmla="*/ 760 w 1282"/>
                  <a:gd name="T9" fmla="*/ 486 h 1053"/>
                  <a:gd name="T10" fmla="*/ 715 w 1282"/>
                  <a:gd name="T11" fmla="*/ 494 h 1053"/>
                  <a:gd name="T12" fmla="*/ 733 w 1282"/>
                  <a:gd name="T13" fmla="*/ 452 h 1053"/>
                  <a:gd name="T14" fmla="*/ 785 w 1282"/>
                  <a:gd name="T15" fmla="*/ 349 h 1053"/>
                  <a:gd name="T16" fmla="*/ 853 w 1282"/>
                  <a:gd name="T17" fmla="*/ 154 h 1053"/>
                  <a:gd name="T18" fmla="*/ 854 w 1282"/>
                  <a:gd name="T19" fmla="*/ 152 h 1053"/>
                  <a:gd name="T20" fmla="*/ 854 w 1282"/>
                  <a:gd name="T21" fmla="*/ 148 h 1053"/>
                  <a:gd name="T22" fmla="*/ 852 w 1282"/>
                  <a:gd name="T23" fmla="*/ 92 h 1053"/>
                  <a:gd name="T24" fmla="*/ 851 w 1282"/>
                  <a:gd name="T25" fmla="*/ 90 h 1053"/>
                  <a:gd name="T26" fmla="*/ 849 w 1282"/>
                  <a:gd name="T27" fmla="*/ 81 h 1053"/>
                  <a:gd name="T28" fmla="*/ 818 w 1282"/>
                  <a:gd name="T29" fmla="*/ 31 h 1053"/>
                  <a:gd name="T30" fmla="*/ 716 w 1282"/>
                  <a:gd name="T31" fmla="*/ 1 h 1053"/>
                  <a:gd name="T32" fmla="*/ 62 w 1282"/>
                  <a:gd name="T33" fmla="*/ 237 h 1053"/>
                  <a:gd name="T34" fmla="*/ 32 w 1282"/>
                  <a:gd name="T35" fmla="*/ 353 h 1053"/>
                  <a:gd name="T36" fmla="*/ 152 w 1282"/>
                  <a:gd name="T37" fmla="*/ 350 h 1053"/>
                  <a:gd name="T38" fmla="*/ 467 w 1282"/>
                  <a:gd name="T39" fmla="*/ 189 h 1053"/>
                  <a:gd name="T40" fmla="*/ 367 w 1282"/>
                  <a:gd name="T41" fmla="*/ 527 h 1053"/>
                  <a:gd name="T42" fmla="*/ 417 w 1282"/>
                  <a:gd name="T43" fmla="*/ 738 h 1053"/>
                  <a:gd name="T44" fmla="*/ 661 w 1282"/>
                  <a:gd name="T45" fmla="*/ 770 h 1053"/>
                  <a:gd name="T46" fmla="*/ 862 w 1282"/>
                  <a:gd name="T47" fmla="*/ 688 h 1053"/>
                  <a:gd name="T48" fmla="*/ 932 w 1282"/>
                  <a:gd name="T49" fmla="*/ 716 h 1053"/>
                  <a:gd name="T50" fmla="*/ 1029 w 1282"/>
                  <a:gd name="T51" fmla="*/ 924 h 1053"/>
                  <a:gd name="T52" fmla="*/ 1079 w 1282"/>
                  <a:gd name="T53" fmla="*/ 1009 h 1053"/>
                  <a:gd name="T54" fmla="*/ 1221 w 1282"/>
                  <a:gd name="T55" fmla="*/ 1022 h 1053"/>
                  <a:gd name="T56" fmla="*/ 1254 w 1282"/>
                  <a:gd name="T57" fmla="*/ 87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2" h="1053">
                    <a:moveTo>
                      <a:pt x="1254" y="873"/>
                    </a:moveTo>
                    <a:cubicBezTo>
                      <a:pt x="1204" y="762"/>
                      <a:pt x="1149" y="652"/>
                      <a:pt x="1099" y="541"/>
                    </a:cubicBezTo>
                    <a:cubicBezTo>
                      <a:pt x="1081" y="500"/>
                      <a:pt x="1065" y="485"/>
                      <a:pt x="1015" y="501"/>
                    </a:cubicBezTo>
                    <a:cubicBezTo>
                      <a:pt x="974" y="514"/>
                      <a:pt x="910" y="519"/>
                      <a:pt x="882" y="496"/>
                    </a:cubicBezTo>
                    <a:cubicBezTo>
                      <a:pt x="836" y="459"/>
                      <a:pt x="803" y="466"/>
                      <a:pt x="760" y="486"/>
                    </a:cubicBezTo>
                    <a:cubicBezTo>
                      <a:pt x="749" y="491"/>
                      <a:pt x="735" y="491"/>
                      <a:pt x="715" y="494"/>
                    </a:cubicBezTo>
                    <a:cubicBezTo>
                      <a:pt x="723" y="474"/>
                      <a:pt x="726" y="462"/>
                      <a:pt x="733" y="452"/>
                    </a:cubicBezTo>
                    <a:cubicBezTo>
                      <a:pt x="747" y="432"/>
                      <a:pt x="776" y="366"/>
                      <a:pt x="785" y="349"/>
                    </a:cubicBezTo>
                    <a:cubicBezTo>
                      <a:pt x="825" y="280"/>
                      <a:pt x="848" y="211"/>
                      <a:pt x="853" y="154"/>
                    </a:cubicBezTo>
                    <a:cubicBezTo>
                      <a:pt x="853" y="153"/>
                      <a:pt x="854" y="153"/>
                      <a:pt x="854" y="152"/>
                    </a:cubicBezTo>
                    <a:cubicBezTo>
                      <a:pt x="854" y="151"/>
                      <a:pt x="854" y="149"/>
                      <a:pt x="854" y="148"/>
                    </a:cubicBezTo>
                    <a:cubicBezTo>
                      <a:pt x="856" y="127"/>
                      <a:pt x="855" y="108"/>
                      <a:pt x="852" y="92"/>
                    </a:cubicBezTo>
                    <a:cubicBezTo>
                      <a:pt x="852" y="91"/>
                      <a:pt x="851" y="90"/>
                      <a:pt x="851" y="90"/>
                    </a:cubicBezTo>
                    <a:cubicBezTo>
                      <a:pt x="851" y="87"/>
                      <a:pt x="850" y="84"/>
                      <a:pt x="849" y="81"/>
                    </a:cubicBezTo>
                    <a:cubicBezTo>
                      <a:pt x="843" y="59"/>
                      <a:pt x="833" y="42"/>
                      <a:pt x="818" y="31"/>
                    </a:cubicBezTo>
                    <a:cubicBezTo>
                      <a:pt x="794" y="11"/>
                      <a:pt x="760" y="0"/>
                      <a:pt x="716" y="1"/>
                    </a:cubicBezTo>
                    <a:cubicBezTo>
                      <a:pt x="470" y="2"/>
                      <a:pt x="257" y="96"/>
                      <a:pt x="62" y="237"/>
                    </a:cubicBezTo>
                    <a:cubicBezTo>
                      <a:pt x="12" y="273"/>
                      <a:pt x="0" y="318"/>
                      <a:pt x="32" y="353"/>
                    </a:cubicBezTo>
                    <a:cubicBezTo>
                      <a:pt x="71" y="396"/>
                      <a:pt x="110" y="380"/>
                      <a:pt x="152" y="350"/>
                    </a:cubicBezTo>
                    <a:cubicBezTo>
                      <a:pt x="250" y="279"/>
                      <a:pt x="355" y="220"/>
                      <a:pt x="467" y="189"/>
                    </a:cubicBezTo>
                    <a:cubicBezTo>
                      <a:pt x="433" y="303"/>
                      <a:pt x="397" y="415"/>
                      <a:pt x="367" y="527"/>
                    </a:cubicBezTo>
                    <a:cubicBezTo>
                      <a:pt x="347" y="604"/>
                      <a:pt x="346" y="686"/>
                      <a:pt x="417" y="738"/>
                    </a:cubicBezTo>
                    <a:cubicBezTo>
                      <a:pt x="489" y="791"/>
                      <a:pt x="570" y="815"/>
                      <a:pt x="661" y="770"/>
                    </a:cubicBezTo>
                    <a:cubicBezTo>
                      <a:pt x="725" y="738"/>
                      <a:pt x="795" y="717"/>
                      <a:pt x="862" y="688"/>
                    </a:cubicBezTo>
                    <a:cubicBezTo>
                      <a:pt x="896" y="674"/>
                      <a:pt x="916" y="675"/>
                      <a:pt x="932" y="716"/>
                    </a:cubicBezTo>
                    <a:cubicBezTo>
                      <a:pt x="960" y="787"/>
                      <a:pt x="995" y="855"/>
                      <a:pt x="1029" y="924"/>
                    </a:cubicBezTo>
                    <a:cubicBezTo>
                      <a:pt x="1043" y="954"/>
                      <a:pt x="1058" y="985"/>
                      <a:pt x="1079" y="1009"/>
                    </a:cubicBezTo>
                    <a:cubicBezTo>
                      <a:pt x="1114" y="1050"/>
                      <a:pt x="1176" y="1053"/>
                      <a:pt x="1221" y="1022"/>
                    </a:cubicBezTo>
                    <a:cubicBezTo>
                      <a:pt x="1267" y="992"/>
                      <a:pt x="1282" y="932"/>
                      <a:pt x="1254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3B14BD-E447-452E-991B-CC465B1C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115" y="1431194"/>
                <a:ext cx="1055687" cy="2554287"/>
              </a:xfrm>
              <a:custGeom>
                <a:avLst/>
                <a:gdLst>
                  <a:gd name="T0" fmla="*/ 341 w 392"/>
                  <a:gd name="T1" fmla="*/ 57 h 941"/>
                  <a:gd name="T2" fmla="*/ 178 w 392"/>
                  <a:gd name="T3" fmla="*/ 0 h 941"/>
                  <a:gd name="T4" fmla="*/ 177 w 392"/>
                  <a:gd name="T5" fmla="*/ 0 h 941"/>
                  <a:gd name="T6" fmla="*/ 105 w 392"/>
                  <a:gd name="T7" fmla="*/ 338 h 941"/>
                  <a:gd name="T8" fmla="*/ 11 w 392"/>
                  <a:gd name="T9" fmla="*/ 794 h 941"/>
                  <a:gd name="T10" fmla="*/ 15 w 392"/>
                  <a:gd name="T11" fmla="*/ 881 h 941"/>
                  <a:gd name="T12" fmla="*/ 145 w 392"/>
                  <a:gd name="T13" fmla="*/ 931 h 941"/>
                  <a:gd name="T14" fmla="*/ 231 w 392"/>
                  <a:gd name="T15" fmla="*/ 828 h 941"/>
                  <a:gd name="T16" fmla="*/ 371 w 392"/>
                  <a:gd name="T17" fmla="*/ 166 h 941"/>
                  <a:gd name="T18" fmla="*/ 392 w 392"/>
                  <a:gd name="T19" fmla="*/ 54 h 941"/>
                  <a:gd name="T20" fmla="*/ 341 w 392"/>
                  <a:gd name="T21" fmla="*/ 57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2" h="941">
                    <a:moveTo>
                      <a:pt x="341" y="57"/>
                    </a:moveTo>
                    <a:cubicBezTo>
                      <a:pt x="263" y="57"/>
                      <a:pt x="198" y="33"/>
                      <a:pt x="1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3" y="112"/>
                      <a:pt x="129" y="225"/>
                      <a:pt x="105" y="338"/>
                    </a:cubicBezTo>
                    <a:cubicBezTo>
                      <a:pt x="73" y="489"/>
                      <a:pt x="39" y="641"/>
                      <a:pt x="11" y="794"/>
                    </a:cubicBezTo>
                    <a:cubicBezTo>
                      <a:pt x="5" y="825"/>
                      <a:pt x="0" y="853"/>
                      <a:pt x="15" y="881"/>
                    </a:cubicBezTo>
                    <a:cubicBezTo>
                      <a:pt x="39" y="924"/>
                      <a:pt x="100" y="941"/>
                      <a:pt x="145" y="931"/>
                    </a:cubicBezTo>
                    <a:cubicBezTo>
                      <a:pt x="200" y="920"/>
                      <a:pt x="220" y="877"/>
                      <a:pt x="231" y="828"/>
                    </a:cubicBezTo>
                    <a:cubicBezTo>
                      <a:pt x="278" y="607"/>
                      <a:pt x="325" y="387"/>
                      <a:pt x="371" y="166"/>
                    </a:cubicBezTo>
                    <a:cubicBezTo>
                      <a:pt x="379" y="126"/>
                      <a:pt x="386" y="86"/>
                      <a:pt x="392" y="54"/>
                    </a:cubicBezTo>
                    <a:cubicBezTo>
                      <a:pt x="375" y="56"/>
                      <a:pt x="358" y="57"/>
                      <a:pt x="34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803792E-96C8-4532-82C9-FC6371E57BB2}"/>
                </a:ext>
              </a:extLst>
            </p:cNvPr>
            <p:cNvGrpSpPr/>
            <p:nvPr/>
          </p:nvGrpSpPr>
          <p:grpSpPr>
            <a:xfrm>
              <a:off x="3949904" y="2283867"/>
              <a:ext cx="5713209" cy="4574133"/>
              <a:chOff x="7366000" y="3263900"/>
              <a:chExt cx="3968750" cy="23566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BBE437-4DBB-43B4-B66D-EE0ACE543E13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47C75-C540-4895-BEE4-96DDD4B0B40C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BA2C06-2B1E-4028-A410-27148FE3ABC6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D75584-E74A-4512-A300-8C6BA1985AD0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5CF2F2-93B3-48C3-904B-20C180887E51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2D0E2-5386-4CB3-9936-0ADEF52024FE}"/>
              </a:ext>
            </a:extLst>
          </p:cNvPr>
          <p:cNvSpPr/>
          <p:nvPr/>
        </p:nvSpPr>
        <p:spPr>
          <a:xfrm rot="3863795" flipH="1">
            <a:off x="8687063" y="3220153"/>
            <a:ext cx="45719" cy="840112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629ED6-4B47-4634-BDE4-780F2127C0AA}"/>
              </a:ext>
            </a:extLst>
          </p:cNvPr>
          <p:cNvSpPr/>
          <p:nvPr/>
        </p:nvSpPr>
        <p:spPr>
          <a:xfrm rot="3863795" flipH="1">
            <a:off x="8855916" y="2052732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20E785-8530-4992-AAC8-70F503331B67}"/>
              </a:ext>
            </a:extLst>
          </p:cNvPr>
          <p:cNvSpPr/>
          <p:nvPr/>
        </p:nvSpPr>
        <p:spPr>
          <a:xfrm rot="3863795" flipH="1">
            <a:off x="8891567" y="2191061"/>
            <a:ext cx="45719" cy="1077386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7D8A37A-22B1-46B4-BE44-65F4B1B6E840}"/>
              </a:ext>
            </a:extLst>
          </p:cNvPr>
          <p:cNvSpPr/>
          <p:nvPr/>
        </p:nvSpPr>
        <p:spPr>
          <a:xfrm rot="3863795">
            <a:off x="8933768" y="2008784"/>
            <a:ext cx="45719" cy="764797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D9F278-A1A4-499C-9387-C8164A3E34F7}"/>
              </a:ext>
            </a:extLst>
          </p:cNvPr>
          <p:cNvSpPr/>
          <p:nvPr/>
        </p:nvSpPr>
        <p:spPr>
          <a:xfrm rot="3863795">
            <a:off x="8691687" y="3615857"/>
            <a:ext cx="45719" cy="659651"/>
          </a:xfrm>
          <a:prstGeom prst="roundRect">
            <a:avLst>
              <a:gd name="adj" fmla="val 46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CF44257-05D6-E645-B00E-8CE7784B2D79}"/>
              </a:ext>
            </a:extLst>
          </p:cNvPr>
          <p:cNvSpPr txBox="1"/>
          <p:nvPr/>
        </p:nvSpPr>
        <p:spPr>
          <a:xfrm>
            <a:off x="189418" y="1631765"/>
            <a:ext cx="753603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Prezentacja przygotowana w ramach realizacji projektu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„Szkoła Demokracji”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Skład grupy: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Antonina Biel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Barbara Jachimczak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Emilia Nowak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Justyna Szewczyk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Maria </a:t>
            </a:r>
            <a:r>
              <a:rPr lang="pl-PL" dirty="0" err="1">
                <a:solidFill>
                  <a:schemeClr val="bg1"/>
                </a:solidFill>
              </a:rPr>
              <a:t>Wastag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Julia Ziemianek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2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14062</TotalTime>
  <Words>445</Words>
  <Application>Microsoft Macintosh PowerPoint</Application>
  <PresentationFormat>Panoramiczny</PresentationFormat>
  <Paragraphs>81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Noto Sans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Jarosław Olszowski</cp:lastModifiedBy>
  <cp:revision>1025</cp:revision>
  <dcterms:created xsi:type="dcterms:W3CDTF">2017-12-05T16:25:52Z</dcterms:created>
  <dcterms:modified xsi:type="dcterms:W3CDTF">2021-04-20T18:27:55Z</dcterms:modified>
</cp:coreProperties>
</file>